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83" r:id="rId4"/>
    <p:sldId id="278" r:id="rId5"/>
    <p:sldId id="272" r:id="rId6"/>
    <p:sldId id="284" r:id="rId7"/>
    <p:sldId id="321" r:id="rId8"/>
    <p:sldId id="285" r:id="rId9"/>
    <p:sldId id="288" r:id="rId10"/>
    <p:sldId id="286" r:id="rId11"/>
    <p:sldId id="289" r:id="rId12"/>
    <p:sldId id="291" r:id="rId13"/>
    <p:sldId id="292" r:id="rId14"/>
    <p:sldId id="260" r:id="rId15"/>
    <p:sldId id="270" r:id="rId16"/>
    <p:sldId id="293" r:id="rId17"/>
    <p:sldId id="294" r:id="rId18"/>
    <p:sldId id="259"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9" r:id="rId33"/>
    <p:sldId id="310" r:id="rId34"/>
    <p:sldId id="308" r:id="rId35"/>
    <p:sldId id="312" r:id="rId36"/>
    <p:sldId id="311" r:id="rId37"/>
    <p:sldId id="315" r:id="rId38"/>
    <p:sldId id="316" r:id="rId39"/>
    <p:sldId id="322" r:id="rId40"/>
    <p:sldId id="317" r:id="rId41"/>
    <p:sldId id="318" r:id="rId42"/>
    <p:sldId id="319" r:id="rId43"/>
    <p:sldId id="323" r:id="rId44"/>
    <p:sldId id="32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D9B6"/>
    <a:srgbClr val="3AF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snapToGrid="0" snapToObjects="1">
      <p:cViewPr>
        <p:scale>
          <a:sx n="100" d="100"/>
          <a:sy n="100" d="100"/>
        </p:scale>
        <p:origin x="-8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270A1E-7721-0B44-A43B-EEC4EFF69704}" type="datetimeFigureOut">
              <a:rPr lang="en-US"/>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70A1E-7721-0B44-A43B-EEC4EFF69704}" type="datetimeFigureOut">
              <a:rPr lang="en-US"/>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70A1E-7721-0B44-A43B-EEC4EFF69704}" type="datetimeFigureOut">
              <a:rPr lang="en-US"/>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70A1E-7721-0B44-A43B-EEC4EFF69704}" type="datetimeFigureOut">
              <a:rPr lang="en-US"/>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270A1E-7721-0B44-A43B-EEC4EFF69704}" type="datetimeFigureOut">
              <a:rPr lang="en-US"/>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270A1E-7721-0B44-A43B-EEC4EFF69704}" type="datetimeFigureOut">
              <a:rPr lang="en-US"/>
              <a:pPr/>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270A1E-7721-0B44-A43B-EEC4EFF69704}" type="datetimeFigureOut">
              <a:rPr lang="en-US"/>
              <a:pPr/>
              <a:t>11/13/13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270A1E-7721-0B44-A43B-EEC4EFF69704}" type="datetimeFigureOut">
              <a:rPr lang="en-US"/>
              <a:pPr/>
              <a:t>11/13/13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70A1E-7721-0B44-A43B-EEC4EFF69704}" type="datetimeFigureOut">
              <a:rPr lang="en-US"/>
              <a:pPr/>
              <a:t>11/13/13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70A1E-7721-0B44-A43B-EEC4EFF69704}" type="datetimeFigureOut">
              <a:rPr lang="en-US"/>
              <a:pPr/>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70A1E-7721-0B44-A43B-EEC4EFF69704}" type="datetimeFigureOut">
              <a:rPr lang="en-US"/>
              <a:pPr/>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CBA0-A74C-484A-A21C-555A59DA2601}"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70A1E-7721-0B44-A43B-EEC4EFF69704}" type="datetimeFigureOut">
              <a:rPr lang="en-US"/>
              <a:pPr/>
              <a:t>11/13/13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BCBA0-A74C-484A-A21C-555A59DA2601}"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tiff"/><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emf"/></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gif"/><Relationship Id="rId6" Type="http://schemas.openxmlformats.org/officeDocument/2006/relationships/image" Target="../media/image38.jpeg"/><Relationship Id="rId7" Type="http://schemas.openxmlformats.org/officeDocument/2006/relationships/image" Target="../media/image39.png"/><Relationship Id="rId8"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tiff"/><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9225"/>
            <a:ext cx="7772400" cy="1470025"/>
          </a:xfrm>
        </p:spPr>
        <p:txBody>
          <a:bodyPr>
            <a:normAutofit fontScale="90000"/>
          </a:bodyPr>
          <a:lstStyle/>
          <a:p>
            <a:r>
              <a:rPr lang="en-US"/>
              <a:t>Opening the black box of carbon degradation pathways in marine sediments through single cell genomics and metagenomics</a:t>
            </a:r>
          </a:p>
        </p:txBody>
      </p:sp>
      <p:sp>
        <p:nvSpPr>
          <p:cNvPr id="3" name="Subtitle 2"/>
          <p:cNvSpPr>
            <a:spLocks noGrp="1"/>
          </p:cNvSpPr>
          <p:nvPr>
            <p:ph type="subTitle" idx="1"/>
          </p:nvPr>
        </p:nvSpPr>
        <p:spPr>
          <a:xfrm>
            <a:off x="1371600" y="3524250"/>
            <a:ext cx="6400800" cy="1752600"/>
          </a:xfrm>
        </p:spPr>
        <p:txBody>
          <a:bodyPr/>
          <a:lstStyle/>
          <a:p>
            <a:r>
              <a:rPr lang="en-US"/>
              <a:t>Karen G. Lloyd</a:t>
            </a:r>
          </a:p>
          <a:p>
            <a:r>
              <a:rPr lang="en-US"/>
              <a:t>C-DEBI network talk July 25, 2013</a:t>
            </a:r>
          </a:p>
        </p:txBody>
      </p:sp>
      <p:sp>
        <p:nvSpPr>
          <p:cNvPr id="4" name="TextBox 3"/>
          <p:cNvSpPr txBox="1"/>
          <p:nvPr/>
        </p:nvSpPr>
        <p:spPr>
          <a:xfrm>
            <a:off x="410660" y="6231269"/>
            <a:ext cx="3373940" cy="369332"/>
          </a:xfrm>
          <a:prstGeom prst="rect">
            <a:avLst/>
          </a:prstGeom>
          <a:noFill/>
        </p:spPr>
        <p:txBody>
          <a:bodyPr wrap="none" rtlCol="0">
            <a:spAutoFit/>
          </a:bodyPr>
          <a:lstStyle/>
          <a:p>
            <a:r>
              <a:rPr lang="en-US">
                <a:solidFill>
                  <a:srgbClr val="FF6600"/>
                </a:solidFill>
              </a:rPr>
              <a:t>University of Tennessee, Knoxville</a:t>
            </a:r>
          </a:p>
        </p:txBody>
      </p:sp>
      <p:pic>
        <p:nvPicPr>
          <p:cNvPr id="5" name="Picture 4" descr="utlogo-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160" y="5228093"/>
            <a:ext cx="1803400" cy="1024366"/>
          </a:xfrm>
          <a:prstGeom prst="rect">
            <a:avLst/>
          </a:prstGeom>
        </p:spPr>
      </p:pic>
      <p:pic>
        <p:nvPicPr>
          <p:cNvPr id="6" name="Picture 5" descr="C-DEBIlogo3sq.jpg"/>
          <p:cNvPicPr>
            <a:picLocks noChangeAspect="1"/>
          </p:cNvPicPr>
          <p:nvPr/>
        </p:nvPicPr>
        <p:blipFill>
          <a:blip r:embed="rId3"/>
          <a:stretch>
            <a:fillRect/>
          </a:stretch>
        </p:blipFill>
        <p:spPr>
          <a:xfrm>
            <a:off x="6858127" y="5000528"/>
            <a:ext cx="1600073" cy="16000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4338"/>
            <a:ext cx="8229600" cy="1143000"/>
          </a:xfrm>
        </p:spPr>
        <p:txBody>
          <a:bodyPr>
            <a:normAutofit fontScale="90000"/>
          </a:bodyPr>
          <a:lstStyle/>
          <a:p>
            <a:pPr algn="l"/>
            <a:r>
              <a:rPr lang="en-US">
                <a:latin typeface="Arial Rounded MT Bold"/>
                <a:cs typeface="Arial Rounded MT Bold"/>
              </a:rPr>
              <a:t>Q: What types of organic matter are available as substrates?</a:t>
            </a:r>
          </a:p>
        </p:txBody>
      </p:sp>
      <p:sp>
        <p:nvSpPr>
          <p:cNvPr id="3" name="Title 1"/>
          <p:cNvSpPr txBox="1">
            <a:spLocks/>
          </p:cNvSpPr>
          <p:nvPr/>
        </p:nvSpPr>
        <p:spPr>
          <a:xfrm>
            <a:off x="762000" y="3665538"/>
            <a:ext cx="8229600" cy="188436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Rounded MT Bold"/>
                <a:cs typeface="Arial Rounded MT Bold"/>
              </a:rPr>
              <a:t>A. Proteins, carbohydrates, lipids, lignin, and a bunch of mysterious compounds.</a:t>
            </a:r>
          </a:p>
        </p:txBody>
      </p:sp>
    </p:spTree>
    <p:extLst>
      <p:ext uri="{BB962C8B-B14F-4D97-AF65-F5344CB8AC3E}">
        <p14:creationId xmlns:p14="http://schemas.microsoft.com/office/powerpoint/2010/main" val="17976414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4338"/>
            <a:ext cx="8229600" cy="1143000"/>
          </a:xfrm>
        </p:spPr>
        <p:txBody>
          <a:bodyPr>
            <a:normAutofit fontScale="90000"/>
          </a:bodyPr>
          <a:lstStyle/>
          <a:p>
            <a:pPr algn="l"/>
            <a:r>
              <a:rPr lang="en-US">
                <a:latin typeface="Arial Rounded MT Bold"/>
                <a:cs typeface="Arial Rounded MT Bold"/>
              </a:rPr>
              <a:t>Q: How do protein, carbohydrate, and lipids create diverse physiological niches?</a:t>
            </a:r>
          </a:p>
        </p:txBody>
      </p:sp>
    </p:spTree>
    <p:extLst>
      <p:ext uri="{BB962C8B-B14F-4D97-AF65-F5344CB8AC3E}">
        <p14:creationId xmlns:p14="http://schemas.microsoft.com/office/powerpoint/2010/main" val="22424913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4 at 10.45.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60400"/>
            <a:ext cx="7735860" cy="5905500"/>
          </a:xfrm>
          <a:prstGeom prst="rect">
            <a:avLst/>
          </a:prstGeom>
        </p:spPr>
      </p:pic>
      <p:sp>
        <p:nvSpPr>
          <p:cNvPr id="3" name="TextBox 2"/>
          <p:cNvSpPr txBox="1"/>
          <p:nvPr/>
        </p:nvSpPr>
        <p:spPr>
          <a:xfrm>
            <a:off x="4318000" y="6477000"/>
            <a:ext cx="4699000" cy="369332"/>
          </a:xfrm>
          <a:prstGeom prst="rect">
            <a:avLst/>
          </a:prstGeom>
          <a:noFill/>
        </p:spPr>
        <p:txBody>
          <a:bodyPr wrap="square" rtlCol="0">
            <a:spAutoFit/>
          </a:bodyPr>
          <a:lstStyle/>
          <a:p>
            <a:r>
              <a:rPr lang="en-US" b="1"/>
              <a:t>Centre for Ecological Sciences, IISc, Bangalore</a:t>
            </a:r>
            <a:endParaRPr lang="en-US"/>
          </a:p>
        </p:txBody>
      </p:sp>
      <p:sp>
        <p:nvSpPr>
          <p:cNvPr id="4" name="TextBox 3"/>
          <p:cNvSpPr txBox="1"/>
          <p:nvPr/>
        </p:nvSpPr>
        <p:spPr>
          <a:xfrm>
            <a:off x="215900" y="1384300"/>
            <a:ext cx="2032000" cy="1200329"/>
          </a:xfrm>
          <a:prstGeom prst="rect">
            <a:avLst/>
          </a:prstGeom>
          <a:noFill/>
        </p:spPr>
        <p:txBody>
          <a:bodyPr wrap="square" rtlCol="0">
            <a:spAutoFit/>
          </a:bodyPr>
          <a:lstStyle/>
          <a:p>
            <a:r>
              <a:rPr lang="en-US">
                <a:solidFill>
                  <a:srgbClr val="3366FF"/>
                </a:solidFill>
                <a:latin typeface="Arial Rounded MT Bold"/>
                <a:cs typeface="Arial Rounded MT Bold"/>
              </a:rPr>
              <a:t>Extracellular enzymes and abiotic processes</a:t>
            </a:r>
          </a:p>
        </p:txBody>
      </p:sp>
      <p:sp>
        <p:nvSpPr>
          <p:cNvPr id="5" name="TextBox 4"/>
          <p:cNvSpPr txBox="1"/>
          <p:nvPr/>
        </p:nvSpPr>
        <p:spPr>
          <a:xfrm>
            <a:off x="6021360" y="3193365"/>
            <a:ext cx="1712940" cy="923330"/>
          </a:xfrm>
          <a:prstGeom prst="rect">
            <a:avLst/>
          </a:prstGeom>
          <a:noFill/>
        </p:spPr>
        <p:txBody>
          <a:bodyPr wrap="square" rtlCol="0">
            <a:spAutoFit/>
          </a:bodyPr>
          <a:lstStyle/>
          <a:p>
            <a:r>
              <a:rPr lang="en-US">
                <a:solidFill>
                  <a:srgbClr val="3366FF"/>
                </a:solidFill>
                <a:latin typeface="Arial Rounded MT Bold"/>
                <a:cs typeface="Arial Rounded MT Bold"/>
              </a:rPr>
              <a:t>Primary intracellular fermentation</a:t>
            </a:r>
          </a:p>
        </p:txBody>
      </p:sp>
      <p:sp>
        <p:nvSpPr>
          <p:cNvPr id="7" name="TextBox 6"/>
          <p:cNvSpPr txBox="1"/>
          <p:nvPr/>
        </p:nvSpPr>
        <p:spPr>
          <a:xfrm>
            <a:off x="215900" y="183971"/>
            <a:ext cx="8496300" cy="369332"/>
          </a:xfrm>
          <a:prstGeom prst="rect">
            <a:avLst/>
          </a:prstGeom>
          <a:noFill/>
        </p:spPr>
        <p:txBody>
          <a:bodyPr wrap="square" rtlCol="0">
            <a:spAutoFit/>
          </a:bodyPr>
          <a:lstStyle/>
          <a:p>
            <a:pPr algn="ctr"/>
            <a:r>
              <a:rPr lang="en-US">
                <a:solidFill>
                  <a:schemeClr val="tx2">
                    <a:lumMod val="75000"/>
                  </a:schemeClr>
                </a:solidFill>
                <a:latin typeface="Arial Rounded MT Bold"/>
                <a:cs typeface="Arial Rounded MT Bold"/>
              </a:rPr>
              <a:t>Fermentation of organic matter</a:t>
            </a:r>
          </a:p>
        </p:txBody>
      </p:sp>
      <p:sp>
        <p:nvSpPr>
          <p:cNvPr id="9" name="TextBox 8"/>
          <p:cNvSpPr txBox="1"/>
          <p:nvPr/>
        </p:nvSpPr>
        <p:spPr>
          <a:xfrm>
            <a:off x="4191000" y="5507692"/>
            <a:ext cx="2032000" cy="923330"/>
          </a:xfrm>
          <a:prstGeom prst="rect">
            <a:avLst/>
          </a:prstGeom>
          <a:noFill/>
        </p:spPr>
        <p:txBody>
          <a:bodyPr wrap="square" rtlCol="0">
            <a:spAutoFit/>
          </a:bodyPr>
          <a:lstStyle/>
          <a:p>
            <a:r>
              <a:rPr lang="en-US">
                <a:solidFill>
                  <a:srgbClr val="3366FF"/>
                </a:solidFill>
                <a:latin typeface="Arial Rounded MT Bold"/>
                <a:cs typeface="Arial Rounded MT Bold"/>
              </a:rPr>
              <a:t>Secondary intracellular fermentation</a:t>
            </a:r>
          </a:p>
        </p:txBody>
      </p:sp>
      <p:sp>
        <p:nvSpPr>
          <p:cNvPr id="10" name="TextBox 9"/>
          <p:cNvSpPr txBox="1"/>
          <p:nvPr/>
        </p:nvSpPr>
        <p:spPr>
          <a:xfrm>
            <a:off x="304800" y="4510057"/>
            <a:ext cx="2032000" cy="646331"/>
          </a:xfrm>
          <a:prstGeom prst="rect">
            <a:avLst/>
          </a:prstGeom>
          <a:noFill/>
        </p:spPr>
        <p:txBody>
          <a:bodyPr wrap="square" rtlCol="0">
            <a:spAutoFit/>
          </a:bodyPr>
          <a:lstStyle/>
          <a:p>
            <a:r>
              <a:rPr lang="en-US">
                <a:solidFill>
                  <a:srgbClr val="3366FF"/>
                </a:solidFill>
                <a:latin typeface="Arial Rounded MT Bold"/>
                <a:cs typeface="Arial Rounded MT Bold"/>
              </a:rPr>
              <a:t>Terminal respiration</a:t>
            </a:r>
          </a:p>
        </p:txBody>
      </p:sp>
    </p:spTree>
    <p:extLst>
      <p:ext uri="{BB962C8B-B14F-4D97-AF65-F5344CB8AC3E}">
        <p14:creationId xmlns:p14="http://schemas.microsoft.com/office/powerpoint/2010/main" val="34529005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4338"/>
            <a:ext cx="8229600" cy="1143000"/>
          </a:xfrm>
        </p:spPr>
        <p:txBody>
          <a:bodyPr>
            <a:normAutofit fontScale="90000"/>
          </a:bodyPr>
          <a:lstStyle/>
          <a:p>
            <a:pPr algn="l"/>
            <a:r>
              <a:rPr lang="en-US">
                <a:latin typeface="Arial Rounded MT Bold"/>
                <a:cs typeface="Arial Rounded MT Bold"/>
              </a:rPr>
              <a:t>Q: How do protein, carbohydrate, and lipids create diverse physiological niches?</a:t>
            </a:r>
          </a:p>
        </p:txBody>
      </p:sp>
      <p:sp>
        <p:nvSpPr>
          <p:cNvPr id="3" name="Title 1"/>
          <p:cNvSpPr txBox="1">
            <a:spLocks/>
          </p:cNvSpPr>
          <p:nvPr/>
        </p:nvSpPr>
        <p:spPr>
          <a:xfrm>
            <a:off x="762000" y="3678238"/>
            <a:ext cx="8229600" cy="2760662"/>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Rounded MT Bold"/>
                <a:cs typeface="Arial Rounded MT Bold"/>
              </a:rPr>
              <a:t>A: There are thousands of biochemically characterized extracellular and intracellular enzymes with different substrate specificities, acting at different points in the fermentation cascade, and requiring different chemical conditions. </a:t>
            </a:r>
            <a:r>
              <a:rPr lang="en-US">
                <a:solidFill>
                  <a:srgbClr val="FF6600"/>
                </a:solidFill>
                <a:latin typeface="Arial Rounded MT Bold"/>
                <a:cs typeface="Arial Rounded MT Bold"/>
              </a:rPr>
              <a:t>So, maybe by examining the range of enzymes available to an organism, we can discover its organic matter niche.</a:t>
            </a:r>
          </a:p>
        </p:txBody>
      </p:sp>
    </p:spTree>
    <p:extLst>
      <p:ext uri="{BB962C8B-B14F-4D97-AF65-F5344CB8AC3E}">
        <p14:creationId xmlns:p14="http://schemas.microsoft.com/office/powerpoint/2010/main" val="21078636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6600" y="1724026"/>
            <a:ext cx="7759700" cy="2366962"/>
          </a:xfrm>
          <a:prstGeom prst="rect">
            <a:avLst/>
          </a:prstGeom>
        </p:spPr>
        <p:txBody>
          <a:bodyP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Arial Rounded MT Bold"/>
                <a:cs typeface="Arial Rounded MT Bold"/>
              </a:rPr>
              <a:t>Single cell genomics</a:t>
            </a:r>
            <a:r>
              <a:rPr lang="en-US">
                <a:latin typeface="Arial"/>
                <a:cs typeface="Arial"/>
              </a:rPr>
              <a:t>: A way to put together large genomic fragments of a single uncultured organism, to connect “who” to “what” they’re doing</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58079" y="1701359"/>
            <a:ext cx="507103" cy="850901"/>
          </a:xfrm>
          <a:prstGeom prst="rect">
            <a:avLst/>
          </a:prstGeom>
        </p:spPr>
      </p:pic>
      <p:pic>
        <p:nvPicPr>
          <p:cNvPr id="8" name="Picture 7"/>
          <p:cNvPicPr>
            <a:picLocks noChangeAspect="1"/>
          </p:cNvPicPr>
          <p:nvPr/>
        </p:nvPicPr>
        <p:blipFill>
          <a:blip r:embed="rId3"/>
          <a:stretch>
            <a:fillRect/>
          </a:stretch>
        </p:blipFill>
        <p:spPr>
          <a:xfrm>
            <a:off x="7680166" y="5271219"/>
            <a:ext cx="1270000" cy="355600"/>
          </a:xfrm>
          <a:prstGeom prst="rect">
            <a:avLst/>
          </a:prstGeom>
        </p:spPr>
      </p:pic>
      <p:pic>
        <p:nvPicPr>
          <p:cNvPr id="9" name="Picture 8" descr="Gravity_core.jpeg"/>
          <p:cNvPicPr>
            <a:picLocks noChangeAspect="1"/>
          </p:cNvPicPr>
          <p:nvPr/>
        </p:nvPicPr>
        <p:blipFill rotWithShape="1">
          <a:blip r:embed="rId4">
            <a:extLst>
              <a:ext uri="{28A0092B-C50C-407E-A947-70E740481C1C}">
                <a14:useLocalDpi xmlns:a14="http://schemas.microsoft.com/office/drawing/2010/main" val="0"/>
              </a:ext>
            </a:extLst>
          </a:blip>
          <a:srcRect l="6465" t="11804" r="45522"/>
          <a:stretch/>
        </p:blipFill>
        <p:spPr>
          <a:xfrm>
            <a:off x="559699" y="1134553"/>
            <a:ext cx="1460500" cy="1779027"/>
          </a:xfrm>
          <a:prstGeom prst="rect">
            <a:avLst/>
          </a:prstGeom>
        </p:spPr>
      </p:pic>
      <p:pic>
        <p:nvPicPr>
          <p:cNvPr id="11" name="Picture 10" descr="Screen Shot 2012-06-12 at 1.49.4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5922" y="5107516"/>
            <a:ext cx="2374958" cy="1604945"/>
          </a:xfrm>
          <a:prstGeom prst="rect">
            <a:avLst/>
          </a:prstGeom>
        </p:spPr>
      </p:pic>
      <p:sp>
        <p:nvSpPr>
          <p:cNvPr id="12" name="TextBox 11"/>
          <p:cNvSpPr txBox="1"/>
          <p:nvPr/>
        </p:nvSpPr>
        <p:spPr>
          <a:xfrm>
            <a:off x="5367866" y="987292"/>
            <a:ext cx="3818465" cy="2308324"/>
          </a:xfrm>
          <a:prstGeom prst="rect">
            <a:avLst/>
          </a:prstGeom>
          <a:noFill/>
          <a:ln>
            <a:noFill/>
          </a:ln>
        </p:spPr>
        <p:txBody>
          <a:bodyPr wrap="square" rtlCol="0">
            <a:spAutoFit/>
          </a:bodyPr>
          <a:lstStyle/>
          <a:p>
            <a:r>
              <a:rPr lang="en-US" b="1"/>
              <a:t>Single Cell Genomics Center (Bigelow Institute for Ocean Sciences)</a:t>
            </a:r>
          </a:p>
          <a:p>
            <a:pPr marL="285750" indent="-285750">
              <a:buFont typeface="Arial"/>
              <a:buChar char="•"/>
            </a:pPr>
            <a:r>
              <a:rPr lang="en-US"/>
              <a:t>Stain cells with Syto9</a:t>
            </a:r>
          </a:p>
          <a:p>
            <a:pPr marL="285750" indent="-285750">
              <a:buFont typeface="Arial"/>
              <a:buChar char="•"/>
            </a:pPr>
            <a:r>
              <a:rPr lang="en-US"/>
              <a:t>FACS to sort into 384-well plate</a:t>
            </a:r>
          </a:p>
          <a:p>
            <a:pPr marL="285750" indent="-285750">
              <a:buFont typeface="Arial"/>
              <a:buChar char="•"/>
            </a:pPr>
            <a:r>
              <a:rPr lang="en-US"/>
              <a:t>Lysis and 1</a:t>
            </a:r>
            <a:r>
              <a:rPr lang="en-US" baseline="30000"/>
              <a:t>st</a:t>
            </a:r>
            <a:r>
              <a:rPr lang="en-US"/>
              <a:t> whole genome amplification</a:t>
            </a:r>
          </a:p>
          <a:p>
            <a:pPr marL="285750" indent="-285750">
              <a:buFont typeface="Arial"/>
              <a:buChar char="•"/>
            </a:pPr>
            <a:r>
              <a:rPr lang="en-US"/>
              <a:t>16S rRNA gene PCR and sequencing</a:t>
            </a:r>
          </a:p>
          <a:p>
            <a:pPr marL="285750" indent="-285750">
              <a:buFont typeface="Arial"/>
              <a:buChar char="•"/>
            </a:pPr>
            <a:r>
              <a:rPr lang="en-US"/>
              <a:t>2</a:t>
            </a:r>
            <a:r>
              <a:rPr lang="en-US" baseline="30000"/>
              <a:t>nd</a:t>
            </a:r>
            <a:r>
              <a:rPr lang="en-US"/>
              <a:t> whole genome amplification</a:t>
            </a:r>
          </a:p>
        </p:txBody>
      </p:sp>
      <p:sp>
        <p:nvSpPr>
          <p:cNvPr id="21" name="TextBox 20"/>
          <p:cNvSpPr txBox="1"/>
          <p:nvPr/>
        </p:nvSpPr>
        <p:spPr>
          <a:xfrm>
            <a:off x="7517501" y="4347889"/>
            <a:ext cx="1626499" cy="923330"/>
          </a:xfrm>
          <a:prstGeom prst="rect">
            <a:avLst/>
          </a:prstGeom>
          <a:noFill/>
        </p:spPr>
        <p:txBody>
          <a:bodyPr wrap="square" rtlCol="0">
            <a:spAutoFit/>
          </a:bodyPr>
          <a:lstStyle/>
          <a:p>
            <a:r>
              <a:rPr lang="en-US" b="1"/>
              <a:t>GATC Biotech</a:t>
            </a:r>
          </a:p>
          <a:p>
            <a:pPr marL="285750" indent="-285750">
              <a:buFont typeface="Arial"/>
              <a:buChar char="•"/>
            </a:pPr>
            <a:r>
              <a:rPr lang="en-US"/>
              <a:t>Illumina </a:t>
            </a:r>
          </a:p>
          <a:p>
            <a:pPr marL="285750" indent="-285750">
              <a:buFont typeface="Arial"/>
              <a:buChar char="•"/>
            </a:pPr>
            <a:r>
              <a:rPr lang="en-US"/>
              <a:t>454</a:t>
            </a:r>
          </a:p>
        </p:txBody>
      </p:sp>
      <p:sp>
        <p:nvSpPr>
          <p:cNvPr id="22" name="TextBox 21"/>
          <p:cNvSpPr txBox="1"/>
          <p:nvPr/>
        </p:nvSpPr>
        <p:spPr>
          <a:xfrm>
            <a:off x="3236355" y="3645987"/>
            <a:ext cx="3014134" cy="1477328"/>
          </a:xfrm>
          <a:prstGeom prst="rect">
            <a:avLst/>
          </a:prstGeom>
          <a:noFill/>
        </p:spPr>
        <p:txBody>
          <a:bodyPr wrap="square" rtlCol="0">
            <a:spAutoFit/>
          </a:bodyPr>
          <a:lstStyle/>
          <a:p>
            <a:r>
              <a:rPr lang="en-US" b="1"/>
              <a:t>Ribocon (Max Plank Institute for Marine Microbiology)</a:t>
            </a:r>
          </a:p>
          <a:p>
            <a:pPr marL="285750" indent="-285750">
              <a:buFont typeface="Arial"/>
              <a:buChar char="•"/>
            </a:pPr>
            <a:r>
              <a:rPr lang="en-US"/>
              <a:t>Gene calling</a:t>
            </a:r>
          </a:p>
          <a:p>
            <a:pPr marL="285750" indent="-285750">
              <a:buFont typeface="Arial"/>
              <a:buChar char="•"/>
            </a:pPr>
            <a:r>
              <a:rPr lang="en-US"/>
              <a:t>Annotation</a:t>
            </a:r>
          </a:p>
          <a:p>
            <a:pPr marL="285750" indent="-285750">
              <a:buFont typeface="Arial"/>
              <a:buChar char="•"/>
            </a:pPr>
            <a:r>
              <a:rPr lang="en-US"/>
              <a:t>Jcoast database</a:t>
            </a:r>
          </a:p>
        </p:txBody>
      </p:sp>
      <p:sp>
        <p:nvSpPr>
          <p:cNvPr id="3" name="Rectangle 2"/>
          <p:cNvSpPr/>
          <p:nvPr/>
        </p:nvSpPr>
        <p:spPr>
          <a:xfrm>
            <a:off x="412848" y="765221"/>
            <a:ext cx="1754619" cy="369332"/>
          </a:xfrm>
          <a:prstGeom prst="rect">
            <a:avLst/>
          </a:prstGeom>
        </p:spPr>
        <p:txBody>
          <a:bodyPr wrap="none">
            <a:spAutoFit/>
          </a:bodyPr>
          <a:lstStyle/>
          <a:p>
            <a:r>
              <a:rPr lang="en-US"/>
              <a:t>Collect sediment</a:t>
            </a:r>
          </a:p>
        </p:txBody>
      </p:sp>
      <p:sp>
        <p:nvSpPr>
          <p:cNvPr id="20" name="Down Arrow 19"/>
          <p:cNvSpPr/>
          <p:nvPr/>
        </p:nvSpPr>
        <p:spPr>
          <a:xfrm rot="16200000">
            <a:off x="2396067" y="1593406"/>
            <a:ext cx="237067" cy="694267"/>
          </a:xfrm>
          <a:prstGeom prst="downArrow">
            <a:avLst>
              <a:gd name="adj1" fmla="val 1428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679654" y="795780"/>
            <a:ext cx="2853267" cy="923330"/>
          </a:xfrm>
          <a:prstGeom prst="rect">
            <a:avLst/>
          </a:prstGeom>
        </p:spPr>
        <p:txBody>
          <a:bodyPr wrap="square">
            <a:spAutoFit/>
          </a:bodyPr>
          <a:lstStyle/>
          <a:p>
            <a:r>
              <a:rPr lang="en-US"/>
              <a:t>Extract cells from </a:t>
            </a:r>
          </a:p>
          <a:p>
            <a:r>
              <a:rPr lang="en-US"/>
              <a:t>Sediments and store in glycerol</a:t>
            </a:r>
          </a:p>
        </p:txBody>
      </p:sp>
      <p:sp>
        <p:nvSpPr>
          <p:cNvPr id="25" name="Down Arrow 24"/>
          <p:cNvSpPr/>
          <p:nvPr/>
        </p:nvSpPr>
        <p:spPr>
          <a:xfrm rot="16200000">
            <a:off x="4368801" y="1593407"/>
            <a:ext cx="237067" cy="694267"/>
          </a:xfrm>
          <a:prstGeom prst="downArrow">
            <a:avLst>
              <a:gd name="adj1" fmla="val 1428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761947" y="2086129"/>
            <a:ext cx="502536" cy="307777"/>
          </a:xfrm>
          <a:prstGeom prst="rect">
            <a:avLst/>
          </a:prstGeom>
        </p:spPr>
        <p:txBody>
          <a:bodyPr wrap="none">
            <a:spAutoFit/>
          </a:bodyPr>
          <a:lstStyle/>
          <a:p>
            <a:r>
              <a:rPr lang="en-US" sz="1400"/>
              <a:t>cells </a:t>
            </a:r>
          </a:p>
        </p:txBody>
      </p:sp>
      <p:sp>
        <p:nvSpPr>
          <p:cNvPr id="26" name="Rectangle 25"/>
          <p:cNvSpPr/>
          <p:nvPr/>
        </p:nvSpPr>
        <p:spPr>
          <a:xfrm>
            <a:off x="3759220" y="2589328"/>
            <a:ext cx="866957" cy="307777"/>
          </a:xfrm>
          <a:prstGeom prst="rect">
            <a:avLst/>
          </a:prstGeom>
        </p:spPr>
        <p:txBody>
          <a:bodyPr wrap="none">
            <a:spAutoFit/>
          </a:bodyPr>
          <a:lstStyle/>
          <a:p>
            <a:r>
              <a:rPr lang="en-US" sz="1400"/>
              <a:t>sediment</a:t>
            </a:r>
          </a:p>
        </p:txBody>
      </p:sp>
      <p:sp>
        <p:nvSpPr>
          <p:cNvPr id="29" name="Down Arrow 28"/>
          <p:cNvSpPr/>
          <p:nvPr/>
        </p:nvSpPr>
        <p:spPr>
          <a:xfrm rot="20459963">
            <a:off x="7703762" y="3373865"/>
            <a:ext cx="237067" cy="912747"/>
          </a:xfrm>
          <a:prstGeom prst="downArrow">
            <a:avLst>
              <a:gd name="adj1" fmla="val 1428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12848" y="2829369"/>
            <a:ext cx="1970461" cy="646331"/>
          </a:xfrm>
          <a:prstGeom prst="rect">
            <a:avLst/>
          </a:prstGeom>
        </p:spPr>
        <p:txBody>
          <a:bodyPr wrap="none">
            <a:spAutoFit/>
          </a:bodyPr>
          <a:lstStyle/>
          <a:p>
            <a:r>
              <a:rPr lang="en-US"/>
              <a:t>10 cm, Aarhus Bay, </a:t>
            </a:r>
          </a:p>
          <a:p>
            <a:r>
              <a:rPr lang="en-US"/>
              <a:t>Denmark</a:t>
            </a:r>
          </a:p>
        </p:txBody>
      </p:sp>
      <p:sp>
        <p:nvSpPr>
          <p:cNvPr id="31" name="Down Arrow 30"/>
          <p:cNvSpPr/>
          <p:nvPr/>
        </p:nvSpPr>
        <p:spPr>
          <a:xfrm rot="5400000">
            <a:off x="7235215" y="5181870"/>
            <a:ext cx="237067" cy="415766"/>
          </a:xfrm>
          <a:prstGeom prst="downArrow">
            <a:avLst>
              <a:gd name="adj1" fmla="val 1428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089165" y="4631123"/>
            <a:ext cx="1217568" cy="1754327"/>
          </a:xfrm>
          <a:prstGeom prst="rect">
            <a:avLst/>
          </a:prstGeom>
        </p:spPr>
        <p:txBody>
          <a:bodyPr wrap="square">
            <a:spAutoFit/>
          </a:bodyPr>
          <a:lstStyle/>
          <a:p>
            <a:r>
              <a:rPr lang="en-US"/>
              <a:t>Genome </a:t>
            </a:r>
          </a:p>
          <a:p>
            <a:r>
              <a:rPr lang="en-US"/>
              <a:t>Assembly with </a:t>
            </a:r>
            <a:r>
              <a:rPr lang="en-US" b="1"/>
              <a:t>CLC</a:t>
            </a:r>
            <a:r>
              <a:rPr lang="en-US"/>
              <a:t>, Velvet, Newbler, AMOS</a:t>
            </a:r>
          </a:p>
        </p:txBody>
      </p:sp>
      <p:sp>
        <p:nvSpPr>
          <p:cNvPr id="33" name="Down Arrow 32"/>
          <p:cNvSpPr/>
          <p:nvPr/>
        </p:nvSpPr>
        <p:spPr>
          <a:xfrm rot="5400000">
            <a:off x="5762748" y="5215735"/>
            <a:ext cx="237067" cy="415766"/>
          </a:xfrm>
          <a:prstGeom prst="downArrow">
            <a:avLst>
              <a:gd name="adj1" fmla="val 1428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wn Arrow 33"/>
          <p:cNvSpPr/>
          <p:nvPr/>
        </p:nvSpPr>
        <p:spPr>
          <a:xfrm rot="5400000">
            <a:off x="2680881" y="5215736"/>
            <a:ext cx="237067" cy="415766"/>
          </a:xfrm>
          <a:prstGeom prst="downArrow">
            <a:avLst>
              <a:gd name="adj1" fmla="val 1428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51854" y="5107516"/>
            <a:ext cx="2228879" cy="1200329"/>
          </a:xfrm>
          <a:prstGeom prst="rect">
            <a:avLst/>
          </a:prstGeom>
          <a:noFill/>
        </p:spPr>
        <p:txBody>
          <a:bodyPr wrap="square" rtlCol="0">
            <a:spAutoFit/>
          </a:bodyPr>
          <a:lstStyle/>
          <a:p>
            <a:pPr marL="285750" indent="-285750">
              <a:buFont typeface="Arial"/>
              <a:buChar char="•"/>
            </a:pPr>
            <a:r>
              <a:rPr lang="en-US"/>
              <a:t>Quality control</a:t>
            </a:r>
          </a:p>
          <a:p>
            <a:pPr marL="285750" indent="-285750">
              <a:buFont typeface="Arial"/>
              <a:buChar char="•"/>
            </a:pPr>
            <a:r>
              <a:rPr lang="en-US" i="1"/>
              <a:t>Detailed Gene Homology Genome analysis</a:t>
            </a:r>
          </a:p>
        </p:txBody>
      </p:sp>
      <p:cxnSp>
        <p:nvCxnSpPr>
          <p:cNvPr id="7" name="Straight Arrow Connector 6"/>
          <p:cNvCxnSpPr/>
          <p:nvPr/>
        </p:nvCxnSpPr>
        <p:spPr>
          <a:xfrm>
            <a:off x="3532700" y="2126810"/>
            <a:ext cx="302712" cy="1168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583502" y="2535326"/>
            <a:ext cx="246181" cy="1994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itle 1"/>
          <p:cNvSpPr txBox="1">
            <a:spLocks/>
          </p:cNvSpPr>
          <p:nvPr/>
        </p:nvSpPr>
        <p:spPr>
          <a:xfrm>
            <a:off x="8472" y="122239"/>
            <a:ext cx="91440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t>Getting a genome from a single environmental cell</a:t>
            </a:r>
          </a:p>
        </p:txBody>
      </p:sp>
    </p:spTree>
    <p:extLst>
      <p:ext uri="{BB962C8B-B14F-4D97-AF65-F5344CB8AC3E}">
        <p14:creationId xmlns:p14="http://schemas.microsoft.com/office/powerpoint/2010/main" val="32164836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7307" y="341868"/>
            <a:ext cx="8116839" cy="2677656"/>
          </a:xfrm>
          <a:prstGeom prst="rect">
            <a:avLst/>
          </a:prstGeom>
        </p:spPr>
        <p:txBody>
          <a:bodyPr wrap="square">
            <a:spAutoFit/>
          </a:bodyPr>
          <a:lstStyle/>
          <a:p>
            <a:r>
              <a:rPr lang="en-US" sz="2400">
                <a:latin typeface="Arial Rounded MT Bold"/>
                <a:cs typeface="Arial Rounded MT Bold"/>
              </a:rPr>
              <a:t>We caught cells from archaea with worldwide distribution and can be the dominant cells (by FISH and qPCR) in some marine sediments (Kubo et al. 2012, ISME J).</a:t>
            </a:r>
          </a:p>
          <a:p>
            <a:endParaRPr lang="en-US" sz="2400">
              <a:latin typeface="Arial Rounded MT Bold"/>
              <a:cs typeface="Arial Rounded MT Bold"/>
            </a:endParaRPr>
          </a:p>
          <a:p>
            <a:r>
              <a:rPr lang="en-US" sz="2400">
                <a:latin typeface="Arial Rounded MT Bold"/>
                <a:cs typeface="Arial Rounded MT Bold"/>
              </a:rPr>
              <a:t>We retrieved only 15-70% of each genome, but that’s a lot more than 0%!</a:t>
            </a:r>
            <a:endParaRPr lang="en-US" sz="2400"/>
          </a:p>
        </p:txBody>
      </p:sp>
      <p:grpSp>
        <p:nvGrpSpPr>
          <p:cNvPr id="18" name="Group 17"/>
          <p:cNvGrpSpPr/>
          <p:nvPr/>
        </p:nvGrpSpPr>
        <p:grpSpPr>
          <a:xfrm>
            <a:off x="38100" y="3130034"/>
            <a:ext cx="9144000" cy="3040429"/>
            <a:chOff x="0" y="1809234"/>
            <a:chExt cx="9144000" cy="3040429"/>
          </a:xfrm>
        </p:grpSpPr>
        <p:pic>
          <p:nvPicPr>
            <p:cNvPr id="2" name="Picture 1" descr="Screen Shot 2013-07-24 at 2.59.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3900"/>
              <a:ext cx="9144000" cy="2855763"/>
            </a:xfrm>
            <a:prstGeom prst="rect">
              <a:avLst/>
            </a:prstGeom>
          </p:spPr>
        </p:pic>
        <p:sp>
          <p:nvSpPr>
            <p:cNvPr id="3" name="Rectangle 2"/>
            <p:cNvSpPr/>
            <p:nvPr/>
          </p:nvSpPr>
          <p:spPr>
            <a:xfrm>
              <a:off x="3135361" y="1809234"/>
              <a:ext cx="968685" cy="369332"/>
            </a:xfrm>
            <a:prstGeom prst="rect">
              <a:avLst/>
            </a:prstGeom>
          </p:spPr>
          <p:txBody>
            <a:bodyPr wrap="none">
              <a:spAutoFit/>
            </a:bodyPr>
            <a:lstStyle/>
            <a:p>
              <a:r>
                <a:rPr lang="en-US">
                  <a:latin typeface="Arial Rounded MT Bold"/>
                  <a:cs typeface="Arial Rounded MT Bold"/>
                </a:rPr>
                <a:t>MBG-D</a:t>
              </a:r>
              <a:endParaRPr lang="en-US"/>
            </a:p>
          </p:txBody>
        </p:sp>
        <p:sp>
          <p:nvSpPr>
            <p:cNvPr id="4" name="Rectangle 3"/>
            <p:cNvSpPr/>
            <p:nvPr/>
          </p:nvSpPr>
          <p:spPr>
            <a:xfrm>
              <a:off x="4697461" y="1815068"/>
              <a:ext cx="730639" cy="369332"/>
            </a:xfrm>
            <a:prstGeom prst="rect">
              <a:avLst/>
            </a:prstGeom>
          </p:spPr>
          <p:txBody>
            <a:bodyPr wrap="none">
              <a:spAutoFit/>
            </a:bodyPr>
            <a:lstStyle/>
            <a:p>
              <a:r>
                <a:rPr lang="en-US">
                  <a:latin typeface="Arial Rounded MT Bold"/>
                  <a:cs typeface="Arial Rounded MT Bold"/>
                </a:rPr>
                <a:t>MCG</a:t>
              </a:r>
              <a:endParaRPr lang="en-US"/>
            </a:p>
          </p:txBody>
        </p:sp>
        <p:sp>
          <p:nvSpPr>
            <p:cNvPr id="5" name="Rectangle 4"/>
            <p:cNvSpPr/>
            <p:nvPr/>
          </p:nvSpPr>
          <p:spPr>
            <a:xfrm>
              <a:off x="6170661" y="1815068"/>
              <a:ext cx="968685" cy="369332"/>
            </a:xfrm>
            <a:prstGeom prst="rect">
              <a:avLst/>
            </a:prstGeom>
          </p:spPr>
          <p:txBody>
            <a:bodyPr wrap="none">
              <a:spAutoFit/>
            </a:bodyPr>
            <a:lstStyle/>
            <a:p>
              <a:r>
                <a:rPr lang="en-US">
                  <a:latin typeface="Arial Rounded MT Bold"/>
                  <a:cs typeface="Arial Rounded MT Bold"/>
                </a:rPr>
                <a:t>MBG-D</a:t>
              </a:r>
              <a:endParaRPr lang="en-US"/>
            </a:p>
          </p:txBody>
        </p:sp>
        <p:sp>
          <p:nvSpPr>
            <p:cNvPr id="6" name="Rectangle 5"/>
            <p:cNvSpPr/>
            <p:nvPr/>
          </p:nvSpPr>
          <p:spPr>
            <a:xfrm>
              <a:off x="7745461" y="1846302"/>
              <a:ext cx="968685" cy="369332"/>
            </a:xfrm>
            <a:prstGeom prst="rect">
              <a:avLst/>
            </a:prstGeom>
          </p:spPr>
          <p:txBody>
            <a:bodyPr wrap="none">
              <a:spAutoFit/>
            </a:bodyPr>
            <a:lstStyle/>
            <a:p>
              <a:r>
                <a:rPr lang="en-US">
                  <a:latin typeface="Arial Rounded MT Bold"/>
                  <a:cs typeface="Arial Rounded MT Bold"/>
                </a:rPr>
                <a:t>MBG-D</a:t>
              </a:r>
              <a:endParaRPr lang="en-US"/>
            </a:p>
          </p:txBody>
        </p:sp>
        <p:sp>
          <p:nvSpPr>
            <p:cNvPr id="8" name="Oval 7"/>
            <p:cNvSpPr/>
            <p:nvPr/>
          </p:nvSpPr>
          <p:spPr>
            <a:xfrm>
              <a:off x="3384550" y="4102100"/>
              <a:ext cx="368300" cy="165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390900" y="3651250"/>
              <a:ext cx="368300" cy="165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953000" y="4102100"/>
              <a:ext cx="368300" cy="165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959350" y="3651250"/>
              <a:ext cx="368300" cy="165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527800" y="4102100"/>
              <a:ext cx="368300" cy="165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534150" y="3651250"/>
              <a:ext cx="368300" cy="165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096250" y="4102100"/>
              <a:ext cx="368300" cy="165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102600" y="3651250"/>
              <a:ext cx="368300" cy="165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Oval 15"/>
          <p:cNvSpPr/>
          <p:nvPr/>
        </p:nvSpPr>
        <p:spPr>
          <a:xfrm>
            <a:off x="3253146" y="2110263"/>
            <a:ext cx="1217254" cy="5440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179314" y="6201697"/>
            <a:ext cx="2964686" cy="369332"/>
          </a:xfrm>
          <a:prstGeom prst="rect">
            <a:avLst/>
          </a:prstGeom>
        </p:spPr>
        <p:txBody>
          <a:bodyPr wrap="none">
            <a:spAutoFit/>
          </a:bodyPr>
          <a:lstStyle/>
          <a:p>
            <a:r>
              <a:rPr lang="en-US">
                <a:latin typeface="Arial Rounded MT Bold"/>
                <a:cs typeface="Arial Rounded MT Bold"/>
              </a:rPr>
              <a:t>Lloyd et al. 2013, Nature</a:t>
            </a:r>
            <a:endParaRPr lang="en-US"/>
          </a:p>
        </p:txBody>
      </p:sp>
    </p:spTree>
    <p:extLst>
      <p:ext uri="{BB962C8B-B14F-4D97-AF65-F5344CB8AC3E}">
        <p14:creationId xmlns:p14="http://schemas.microsoft.com/office/powerpoint/2010/main" val="33283696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4338"/>
            <a:ext cx="8229600" cy="1143000"/>
          </a:xfrm>
        </p:spPr>
        <p:txBody>
          <a:bodyPr>
            <a:normAutofit fontScale="90000"/>
          </a:bodyPr>
          <a:lstStyle/>
          <a:p>
            <a:pPr algn="l"/>
            <a:r>
              <a:rPr lang="en-US">
                <a:latin typeface="Arial Rounded MT Bold"/>
                <a:cs typeface="Arial Rounded MT Bold"/>
              </a:rPr>
              <a:t>Q: How do we find genes relevant to the degradation of proteins, lipids, and carbohydrates in these genomes?</a:t>
            </a:r>
          </a:p>
        </p:txBody>
      </p:sp>
    </p:spTree>
    <p:extLst>
      <p:ext uri="{BB962C8B-B14F-4D97-AF65-F5344CB8AC3E}">
        <p14:creationId xmlns:p14="http://schemas.microsoft.com/office/powerpoint/2010/main" val="20602285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4 at 11.24.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90" y="139700"/>
            <a:ext cx="5622248" cy="6591300"/>
          </a:xfrm>
          <a:prstGeom prst="rect">
            <a:avLst/>
          </a:prstGeom>
        </p:spPr>
      </p:pic>
      <p:sp>
        <p:nvSpPr>
          <p:cNvPr id="3" name="TextBox 2"/>
          <p:cNvSpPr txBox="1"/>
          <p:nvPr/>
        </p:nvSpPr>
        <p:spPr>
          <a:xfrm>
            <a:off x="6908800" y="6361668"/>
            <a:ext cx="2146300" cy="369332"/>
          </a:xfrm>
          <a:prstGeom prst="rect">
            <a:avLst/>
          </a:prstGeom>
          <a:noFill/>
        </p:spPr>
        <p:txBody>
          <a:bodyPr wrap="square" rtlCol="0">
            <a:spAutoFit/>
          </a:bodyPr>
          <a:lstStyle/>
          <a:p>
            <a:r>
              <a:rPr lang="en-US"/>
              <a:t>NCBI website</a:t>
            </a:r>
          </a:p>
        </p:txBody>
      </p:sp>
      <p:sp>
        <p:nvSpPr>
          <p:cNvPr id="4" name="TextBox 3"/>
          <p:cNvSpPr txBox="1"/>
          <p:nvPr/>
        </p:nvSpPr>
        <p:spPr>
          <a:xfrm>
            <a:off x="5981700" y="629334"/>
            <a:ext cx="2895600" cy="3200877"/>
          </a:xfrm>
          <a:prstGeom prst="rect">
            <a:avLst/>
          </a:prstGeom>
          <a:noFill/>
        </p:spPr>
        <p:txBody>
          <a:bodyPr wrap="square" rtlCol="0">
            <a:spAutoFit/>
          </a:bodyPr>
          <a:lstStyle/>
          <a:p>
            <a:r>
              <a:rPr lang="en-US" sz="3000">
                <a:latin typeface="Arial Rounded MT Bold"/>
                <a:cs typeface="Arial Rounded MT Bold"/>
              </a:rPr>
              <a:t>Clusters of Orthologous Genes (COGs) </a:t>
            </a:r>
            <a:r>
              <a:rPr lang="en-US" sz="2800">
                <a:latin typeface="Arial Rounded MT Bold"/>
                <a:cs typeface="Arial Rounded MT Bold"/>
              </a:rPr>
              <a:t>provide </a:t>
            </a:r>
            <a:r>
              <a:rPr lang="en-US" sz="2800" i="1">
                <a:latin typeface="Arial Rounded MT Bold"/>
                <a:cs typeface="Arial Rounded MT Bold"/>
              </a:rPr>
              <a:t>very general </a:t>
            </a:r>
            <a:r>
              <a:rPr lang="en-US" sz="2800">
                <a:latin typeface="Arial Rounded MT Bold"/>
                <a:cs typeface="Arial Rounded MT Bold"/>
              </a:rPr>
              <a:t>functional descriptions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65238"/>
            <a:ext cx="8229600" cy="1143000"/>
          </a:xfrm>
        </p:spPr>
        <p:txBody>
          <a:bodyPr>
            <a:normAutofit fontScale="90000"/>
          </a:bodyPr>
          <a:lstStyle/>
          <a:p>
            <a:pPr algn="l"/>
            <a:r>
              <a:rPr lang="en-US">
                <a:latin typeface="Arial Rounded MT Bold"/>
                <a:cs typeface="Arial Rounded MT Bold"/>
              </a:rPr>
              <a:t>Q: How do we find genes relavent to the degradation of proteins, lipids, and carbohydrates in these genomes?</a:t>
            </a:r>
          </a:p>
        </p:txBody>
      </p:sp>
      <p:sp>
        <p:nvSpPr>
          <p:cNvPr id="4" name="TextBox 3"/>
          <p:cNvSpPr txBox="1"/>
          <p:nvPr/>
        </p:nvSpPr>
        <p:spPr>
          <a:xfrm>
            <a:off x="609600" y="3594100"/>
            <a:ext cx="8089900" cy="2831544"/>
          </a:xfrm>
          <a:prstGeom prst="rect">
            <a:avLst/>
          </a:prstGeom>
          <a:noFill/>
        </p:spPr>
        <p:txBody>
          <a:bodyPr wrap="square" rtlCol="0">
            <a:spAutoFit/>
          </a:bodyPr>
          <a:lstStyle/>
          <a:p>
            <a:r>
              <a:rPr lang="en-US" sz="2400">
                <a:latin typeface="Arial Rounded MT Bold"/>
                <a:cs typeface="Arial Rounded MT Bold"/>
              </a:rPr>
              <a:t>  A: Step 1. Use COGs, Pfams, Tigrfams, SEED, </a:t>
            </a:r>
          </a:p>
          <a:p>
            <a:r>
              <a:rPr lang="en-US" sz="2400">
                <a:latin typeface="Arial Rounded MT Bold"/>
                <a:cs typeface="Arial Rounded MT Bold"/>
              </a:rPr>
              <a:t>  	 Swissprot/Uniprot, Genbank, Kegg to annotate 	     </a:t>
            </a:r>
          </a:p>
          <a:p>
            <a:r>
              <a:rPr lang="en-US" sz="2400">
                <a:latin typeface="Arial Rounded MT Bold"/>
                <a:cs typeface="Arial Rounded MT Bold"/>
              </a:rPr>
              <a:t>       predicted genes. </a:t>
            </a:r>
          </a:p>
          <a:p>
            <a:endParaRPr lang="en-US" sz="1000">
              <a:latin typeface="Arial Rounded MT Bold"/>
              <a:cs typeface="Arial Rounded MT Bold"/>
            </a:endParaRPr>
          </a:p>
          <a:p>
            <a:r>
              <a:rPr lang="en-US" sz="2400">
                <a:latin typeface="Arial Rounded MT Bold"/>
                <a:cs typeface="Arial Rounded MT Bold"/>
              </a:rPr>
              <a:t>       Step 2. Conduct “detailed gene homologue </a:t>
            </a:r>
          </a:p>
          <a:p>
            <a:r>
              <a:rPr lang="en-US" sz="2400">
                <a:latin typeface="Arial Rounded MT Bold"/>
                <a:cs typeface="Arial Rounded MT Bold"/>
              </a:rPr>
              <a:t>	 analysis”, where experimentally-determined traits </a:t>
            </a:r>
          </a:p>
          <a:p>
            <a:r>
              <a:rPr lang="en-US" sz="2400">
                <a:latin typeface="Arial Rounded MT Bold"/>
                <a:cs typeface="Arial Rounded MT Bold"/>
              </a:rPr>
              <a:t>       of nearest gene homologue are used to </a:t>
            </a:r>
          </a:p>
          <a:p>
            <a:r>
              <a:rPr lang="en-US" sz="2400">
                <a:latin typeface="Arial Rounded MT Bold"/>
                <a:cs typeface="Arial Rounded MT Bold"/>
              </a:rPr>
              <a:t>       hypothesize functions in predicted genes.</a:t>
            </a:r>
          </a:p>
        </p:txBody>
      </p:sp>
    </p:spTree>
    <p:extLst>
      <p:ext uri="{BB962C8B-B14F-4D97-AF65-F5344CB8AC3E}">
        <p14:creationId xmlns:p14="http://schemas.microsoft.com/office/powerpoint/2010/main" val="23575483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4338"/>
            <a:ext cx="8229600" cy="1143000"/>
          </a:xfrm>
        </p:spPr>
        <p:txBody>
          <a:bodyPr>
            <a:normAutofit fontScale="90000"/>
          </a:bodyPr>
          <a:lstStyle/>
          <a:p>
            <a:pPr algn="l"/>
            <a:r>
              <a:rPr lang="en-US">
                <a:latin typeface="Arial Rounded MT Bold"/>
                <a:cs typeface="Arial Rounded MT Bold"/>
              </a:rPr>
              <a:t>Q: What drives microbial diversity in the vast marine subsurface?</a:t>
            </a:r>
          </a:p>
        </p:txBody>
      </p:sp>
    </p:spTree>
    <p:extLst>
      <p:ext uri="{BB962C8B-B14F-4D97-AF65-F5344CB8AC3E}">
        <p14:creationId xmlns:p14="http://schemas.microsoft.com/office/powerpoint/2010/main" val="37936453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7-24 at 3.38.37 PM.png"/>
          <p:cNvPicPr>
            <a:picLocks noChangeAspect="1"/>
          </p:cNvPicPr>
          <p:nvPr/>
        </p:nvPicPr>
        <p:blipFill rotWithShape="1">
          <a:blip r:embed="rId2">
            <a:extLst>
              <a:ext uri="{28A0092B-C50C-407E-A947-70E740481C1C}">
                <a14:useLocalDpi xmlns:a14="http://schemas.microsoft.com/office/drawing/2010/main" val="0"/>
              </a:ext>
            </a:extLst>
          </a:blip>
          <a:srcRect b="67592"/>
          <a:stretch/>
        </p:blipFill>
        <p:spPr>
          <a:xfrm>
            <a:off x="1803400" y="0"/>
            <a:ext cx="5524987" cy="2222500"/>
          </a:xfrm>
          <a:prstGeom prst="rect">
            <a:avLst/>
          </a:prstGeom>
        </p:spPr>
      </p:pic>
      <p:sp>
        <p:nvSpPr>
          <p:cNvPr id="8" name="Rectangle 7"/>
          <p:cNvSpPr/>
          <p:nvPr/>
        </p:nvSpPr>
        <p:spPr>
          <a:xfrm>
            <a:off x="3759199" y="1943100"/>
            <a:ext cx="3569187" cy="138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27100" y="2971800"/>
            <a:ext cx="6819900" cy="2462213"/>
          </a:xfrm>
          <a:prstGeom prst="rect">
            <a:avLst/>
          </a:prstGeom>
          <a:noFill/>
        </p:spPr>
        <p:txBody>
          <a:bodyPr wrap="square" rtlCol="0">
            <a:spAutoFit/>
          </a:bodyPr>
          <a:lstStyle/>
          <a:p>
            <a:pPr marL="285750" indent="-285750">
              <a:buFont typeface="Arial"/>
              <a:buChar char="•"/>
            </a:pPr>
            <a:r>
              <a:rPr lang="en-US" sz="2400"/>
              <a:t>Gene homologues of these cysteine petpidases are all extracellular, and degrade proteins/peptides for cellular nutrition in bacteria. </a:t>
            </a:r>
          </a:p>
          <a:p>
            <a:pPr marL="285750" indent="-285750">
              <a:buFont typeface="Arial"/>
              <a:buChar char="•"/>
            </a:pPr>
            <a:endParaRPr lang="en-US" sz="1000"/>
          </a:p>
          <a:p>
            <a:pPr marL="285750" indent="-285750">
              <a:buFont typeface="Arial"/>
              <a:buChar char="•"/>
            </a:pPr>
            <a:r>
              <a:rPr lang="en-US" sz="2400"/>
              <a:t>They require high Ca</a:t>
            </a:r>
            <a:r>
              <a:rPr lang="en-US" sz="2400" baseline="30000"/>
              <a:t>2+</a:t>
            </a:r>
            <a:r>
              <a:rPr lang="en-US" sz="2400"/>
              <a:t> concentrations and anoxic conditions to be functional – perfect for the deep subsurface!</a:t>
            </a:r>
          </a:p>
        </p:txBody>
      </p:sp>
      <p:sp>
        <p:nvSpPr>
          <p:cNvPr id="11" name="Rectangle 10"/>
          <p:cNvSpPr/>
          <p:nvPr/>
        </p:nvSpPr>
        <p:spPr>
          <a:xfrm>
            <a:off x="6179314" y="6392197"/>
            <a:ext cx="2964686" cy="369332"/>
          </a:xfrm>
          <a:prstGeom prst="rect">
            <a:avLst/>
          </a:prstGeom>
        </p:spPr>
        <p:txBody>
          <a:bodyPr wrap="none">
            <a:spAutoFit/>
          </a:bodyPr>
          <a:lstStyle/>
          <a:p>
            <a:r>
              <a:rPr lang="en-US">
                <a:latin typeface="Arial Rounded MT Bold"/>
                <a:cs typeface="Arial Rounded MT Bold"/>
              </a:rPr>
              <a:t>Lloyd et al. 2013, Nature</a:t>
            </a:r>
            <a:endParaRPr lang="en-US"/>
          </a:p>
        </p:txBody>
      </p:sp>
    </p:spTree>
    <p:extLst>
      <p:ext uri="{BB962C8B-B14F-4D97-AF65-F5344CB8AC3E}">
        <p14:creationId xmlns:p14="http://schemas.microsoft.com/office/powerpoint/2010/main" val="504311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7-24 at 3.38.37 PM.png"/>
          <p:cNvPicPr>
            <a:picLocks noChangeAspect="1"/>
          </p:cNvPicPr>
          <p:nvPr/>
        </p:nvPicPr>
        <p:blipFill rotWithShape="1">
          <a:blip r:embed="rId2">
            <a:extLst>
              <a:ext uri="{28A0092B-C50C-407E-A947-70E740481C1C}">
                <a14:useLocalDpi xmlns:a14="http://schemas.microsoft.com/office/drawing/2010/main" val="0"/>
              </a:ext>
            </a:extLst>
          </a:blip>
          <a:srcRect b="44444"/>
          <a:stretch/>
        </p:blipFill>
        <p:spPr>
          <a:xfrm>
            <a:off x="1803400" y="0"/>
            <a:ext cx="5524987" cy="3810000"/>
          </a:xfrm>
          <a:prstGeom prst="rect">
            <a:avLst/>
          </a:prstGeom>
        </p:spPr>
      </p:pic>
      <p:sp>
        <p:nvSpPr>
          <p:cNvPr id="3" name="Rectangle 2"/>
          <p:cNvSpPr/>
          <p:nvPr/>
        </p:nvSpPr>
        <p:spPr>
          <a:xfrm>
            <a:off x="3784600" y="2736850"/>
            <a:ext cx="2959100" cy="138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276600" y="3028950"/>
            <a:ext cx="800100" cy="78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179314" y="6392197"/>
            <a:ext cx="2964686" cy="369332"/>
          </a:xfrm>
          <a:prstGeom prst="rect">
            <a:avLst/>
          </a:prstGeom>
        </p:spPr>
        <p:txBody>
          <a:bodyPr wrap="none">
            <a:spAutoFit/>
          </a:bodyPr>
          <a:lstStyle/>
          <a:p>
            <a:r>
              <a:rPr lang="en-US">
                <a:latin typeface="Arial Rounded MT Bold"/>
                <a:cs typeface="Arial Rounded MT Bold"/>
              </a:rPr>
              <a:t>Lloyd et al. 2013, Nature</a:t>
            </a:r>
            <a:endParaRPr lang="en-US"/>
          </a:p>
        </p:txBody>
      </p:sp>
    </p:spTree>
    <p:extLst>
      <p:ext uri="{BB962C8B-B14F-4D97-AF65-F5344CB8AC3E}">
        <p14:creationId xmlns:p14="http://schemas.microsoft.com/office/powerpoint/2010/main" val="41326288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7-24 at 3.38.37 PM.png"/>
          <p:cNvPicPr>
            <a:picLocks noChangeAspect="1"/>
          </p:cNvPicPr>
          <p:nvPr/>
        </p:nvPicPr>
        <p:blipFill rotWithShape="1">
          <a:blip r:embed="rId2">
            <a:extLst>
              <a:ext uri="{28A0092B-C50C-407E-A947-70E740481C1C}">
                <a14:useLocalDpi xmlns:a14="http://schemas.microsoft.com/office/drawing/2010/main" val="0"/>
              </a:ext>
            </a:extLst>
          </a:blip>
          <a:srcRect b="40741"/>
          <a:stretch/>
        </p:blipFill>
        <p:spPr>
          <a:xfrm>
            <a:off x="1803400" y="0"/>
            <a:ext cx="5524987" cy="4064000"/>
          </a:xfrm>
          <a:prstGeom prst="rect">
            <a:avLst/>
          </a:prstGeom>
        </p:spPr>
      </p:pic>
      <p:sp>
        <p:nvSpPr>
          <p:cNvPr id="3" name="Rectangle 2"/>
          <p:cNvSpPr/>
          <p:nvPr/>
        </p:nvSpPr>
        <p:spPr>
          <a:xfrm>
            <a:off x="4381500" y="3575050"/>
            <a:ext cx="2362200" cy="1327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179314" y="6392197"/>
            <a:ext cx="2964686" cy="369332"/>
          </a:xfrm>
          <a:prstGeom prst="rect">
            <a:avLst/>
          </a:prstGeom>
        </p:spPr>
        <p:txBody>
          <a:bodyPr wrap="none">
            <a:spAutoFit/>
          </a:bodyPr>
          <a:lstStyle/>
          <a:p>
            <a:r>
              <a:rPr lang="en-US">
                <a:latin typeface="Arial Rounded MT Bold"/>
                <a:cs typeface="Arial Rounded MT Bold"/>
              </a:rPr>
              <a:t>Lloyd et al. 2013, Nature</a:t>
            </a:r>
            <a:endParaRPr lang="en-US"/>
          </a:p>
        </p:txBody>
      </p:sp>
    </p:spTree>
    <p:extLst>
      <p:ext uri="{BB962C8B-B14F-4D97-AF65-F5344CB8AC3E}">
        <p14:creationId xmlns:p14="http://schemas.microsoft.com/office/powerpoint/2010/main" val="21299444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7-24 at 3.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400" y="0"/>
            <a:ext cx="5524987" cy="6858000"/>
          </a:xfrm>
          <a:prstGeom prst="rect">
            <a:avLst/>
          </a:prstGeom>
        </p:spPr>
      </p:pic>
      <p:sp>
        <p:nvSpPr>
          <p:cNvPr id="3" name="Rectangle 2"/>
          <p:cNvSpPr/>
          <p:nvPr/>
        </p:nvSpPr>
        <p:spPr>
          <a:xfrm>
            <a:off x="6179314" y="6392197"/>
            <a:ext cx="2964686" cy="369332"/>
          </a:xfrm>
          <a:prstGeom prst="rect">
            <a:avLst/>
          </a:prstGeom>
        </p:spPr>
        <p:txBody>
          <a:bodyPr wrap="none">
            <a:spAutoFit/>
          </a:bodyPr>
          <a:lstStyle/>
          <a:p>
            <a:r>
              <a:rPr lang="en-US">
                <a:latin typeface="Arial Rounded MT Bold"/>
                <a:cs typeface="Arial Rounded MT Bold"/>
              </a:rPr>
              <a:t>Lloyd et al. 2013, Nature</a:t>
            </a:r>
            <a:endParaRPr lang="en-US"/>
          </a:p>
        </p:txBody>
      </p:sp>
    </p:spTree>
    <p:extLst>
      <p:ext uri="{BB962C8B-B14F-4D97-AF65-F5344CB8AC3E}">
        <p14:creationId xmlns:p14="http://schemas.microsoft.com/office/powerpoint/2010/main" val="29383611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7-24 at 3.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400" y="0"/>
            <a:ext cx="5524987" cy="6858000"/>
          </a:xfrm>
          <a:prstGeom prst="rect">
            <a:avLst/>
          </a:prstGeom>
        </p:spPr>
      </p:pic>
      <p:sp>
        <p:nvSpPr>
          <p:cNvPr id="4" name="Oval 3"/>
          <p:cNvSpPr/>
          <p:nvPr/>
        </p:nvSpPr>
        <p:spPr>
          <a:xfrm>
            <a:off x="2044701" y="3683000"/>
            <a:ext cx="4559299" cy="3175000"/>
          </a:xfrm>
          <a:prstGeom prst="ellipse">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628913" y="3954165"/>
            <a:ext cx="2515087" cy="2308324"/>
          </a:xfrm>
          <a:prstGeom prst="rect">
            <a:avLst/>
          </a:prstGeom>
          <a:solidFill>
            <a:schemeClr val="bg1"/>
          </a:solidFill>
        </p:spPr>
        <p:txBody>
          <a:bodyPr wrap="square" rtlCol="0">
            <a:spAutoFit/>
          </a:bodyPr>
          <a:lstStyle/>
          <a:p>
            <a:r>
              <a:rPr lang="en-US" sz="2400">
                <a:solidFill>
                  <a:srgbClr val="0000FF"/>
                </a:solidFill>
                <a:latin typeface="Arial Rounded MT Bold"/>
                <a:cs typeface="Arial Rounded MT Bold"/>
              </a:rPr>
              <a:t>In a meta-genome, these would be correctly annotated as archaea</a:t>
            </a:r>
          </a:p>
        </p:txBody>
      </p:sp>
      <p:cxnSp>
        <p:nvCxnSpPr>
          <p:cNvPr id="12" name="Straight Arrow Connector 11"/>
          <p:cNvCxnSpPr/>
          <p:nvPr/>
        </p:nvCxnSpPr>
        <p:spPr>
          <a:xfrm flipH="1">
            <a:off x="6273800" y="4229100"/>
            <a:ext cx="355113" cy="13970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179314" y="6392197"/>
            <a:ext cx="2964686" cy="369332"/>
          </a:xfrm>
          <a:prstGeom prst="rect">
            <a:avLst/>
          </a:prstGeom>
        </p:spPr>
        <p:txBody>
          <a:bodyPr wrap="none">
            <a:spAutoFit/>
          </a:bodyPr>
          <a:lstStyle/>
          <a:p>
            <a:r>
              <a:rPr lang="en-US">
                <a:latin typeface="Arial Rounded MT Bold"/>
                <a:cs typeface="Arial Rounded MT Bold"/>
              </a:rPr>
              <a:t>Lloyd et al. 2013, Nature</a:t>
            </a:r>
            <a:endParaRPr lang="en-US"/>
          </a:p>
        </p:txBody>
      </p:sp>
    </p:spTree>
    <p:extLst>
      <p:ext uri="{BB962C8B-B14F-4D97-AF65-F5344CB8AC3E}">
        <p14:creationId xmlns:p14="http://schemas.microsoft.com/office/powerpoint/2010/main" val="14054661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7-24 at 3.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400" y="0"/>
            <a:ext cx="5524987" cy="6858000"/>
          </a:xfrm>
          <a:prstGeom prst="rect">
            <a:avLst/>
          </a:prstGeom>
        </p:spPr>
      </p:pic>
      <p:sp>
        <p:nvSpPr>
          <p:cNvPr id="2" name="Oval 1"/>
          <p:cNvSpPr/>
          <p:nvPr/>
        </p:nvSpPr>
        <p:spPr>
          <a:xfrm>
            <a:off x="2794487" y="101600"/>
            <a:ext cx="4330700" cy="3581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044701" y="3683000"/>
            <a:ext cx="4559299" cy="3175000"/>
          </a:xfrm>
          <a:prstGeom prst="ellipse">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0" y="639465"/>
            <a:ext cx="2515087" cy="2308324"/>
          </a:xfrm>
          <a:prstGeom prst="rect">
            <a:avLst/>
          </a:prstGeom>
          <a:solidFill>
            <a:schemeClr val="bg1"/>
          </a:solidFill>
        </p:spPr>
        <p:txBody>
          <a:bodyPr wrap="square" rtlCol="0">
            <a:spAutoFit/>
          </a:bodyPr>
          <a:lstStyle/>
          <a:p>
            <a:r>
              <a:rPr lang="en-US" sz="2400">
                <a:solidFill>
                  <a:srgbClr val="FF0000"/>
                </a:solidFill>
                <a:latin typeface="Arial Rounded MT Bold"/>
                <a:cs typeface="Arial Rounded MT Bold"/>
              </a:rPr>
              <a:t>In a meta-genome, these would be wrongly annotated as bacteria!</a:t>
            </a:r>
          </a:p>
        </p:txBody>
      </p:sp>
      <p:cxnSp>
        <p:nvCxnSpPr>
          <p:cNvPr id="9" name="Straight Arrow Connector 8"/>
          <p:cNvCxnSpPr/>
          <p:nvPr/>
        </p:nvCxnSpPr>
        <p:spPr>
          <a:xfrm>
            <a:off x="2019300" y="1435100"/>
            <a:ext cx="775187" cy="1651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28913" y="3954165"/>
            <a:ext cx="2515087" cy="2308324"/>
          </a:xfrm>
          <a:prstGeom prst="rect">
            <a:avLst/>
          </a:prstGeom>
          <a:solidFill>
            <a:schemeClr val="bg1"/>
          </a:solidFill>
        </p:spPr>
        <p:txBody>
          <a:bodyPr wrap="square" rtlCol="0">
            <a:spAutoFit/>
          </a:bodyPr>
          <a:lstStyle/>
          <a:p>
            <a:r>
              <a:rPr lang="en-US" sz="2400">
                <a:solidFill>
                  <a:srgbClr val="0000FF"/>
                </a:solidFill>
                <a:latin typeface="Arial Rounded MT Bold"/>
                <a:cs typeface="Arial Rounded MT Bold"/>
              </a:rPr>
              <a:t>In a meta-genome, these would be correctly annotated as archaea</a:t>
            </a:r>
          </a:p>
        </p:txBody>
      </p:sp>
      <p:cxnSp>
        <p:nvCxnSpPr>
          <p:cNvPr id="12" name="Straight Arrow Connector 11"/>
          <p:cNvCxnSpPr/>
          <p:nvPr/>
        </p:nvCxnSpPr>
        <p:spPr>
          <a:xfrm flipH="1">
            <a:off x="6273800" y="4229100"/>
            <a:ext cx="355113" cy="13970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179314" y="6392197"/>
            <a:ext cx="2964686" cy="369332"/>
          </a:xfrm>
          <a:prstGeom prst="rect">
            <a:avLst/>
          </a:prstGeom>
        </p:spPr>
        <p:txBody>
          <a:bodyPr wrap="none">
            <a:spAutoFit/>
          </a:bodyPr>
          <a:lstStyle/>
          <a:p>
            <a:r>
              <a:rPr lang="en-US">
                <a:latin typeface="Arial Rounded MT Bold"/>
                <a:cs typeface="Arial Rounded MT Bold"/>
              </a:rPr>
              <a:t>Lloyd et al. 2013, Nature</a:t>
            </a:r>
            <a:endParaRPr lang="en-US"/>
          </a:p>
        </p:txBody>
      </p:sp>
    </p:spTree>
    <p:extLst>
      <p:ext uri="{BB962C8B-B14F-4D97-AF65-F5344CB8AC3E}">
        <p14:creationId xmlns:p14="http://schemas.microsoft.com/office/powerpoint/2010/main" val="1341070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4 at 3.55.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4546600"/>
            <a:ext cx="5524500" cy="1943100"/>
          </a:xfrm>
          <a:prstGeom prst="rect">
            <a:avLst/>
          </a:prstGeom>
        </p:spPr>
      </p:pic>
      <p:pic>
        <p:nvPicPr>
          <p:cNvPr id="3" name="Picture 2" descr="Screen Shot 2013-07-24 at 3.55.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0530"/>
            <a:ext cx="9144000" cy="1166070"/>
          </a:xfrm>
          <a:prstGeom prst="rect">
            <a:avLst/>
          </a:prstGeom>
        </p:spPr>
      </p:pic>
      <p:sp>
        <p:nvSpPr>
          <p:cNvPr id="5" name="Rectangle 4"/>
          <p:cNvSpPr/>
          <p:nvPr/>
        </p:nvSpPr>
        <p:spPr>
          <a:xfrm>
            <a:off x="423180" y="704334"/>
            <a:ext cx="7781020" cy="1938992"/>
          </a:xfrm>
          <a:prstGeom prst="rect">
            <a:avLst/>
          </a:prstGeom>
        </p:spPr>
        <p:txBody>
          <a:bodyPr wrap="square">
            <a:spAutoFit/>
          </a:bodyPr>
          <a:lstStyle/>
          <a:p>
            <a:pPr marL="285750" indent="-285750">
              <a:buFont typeface="Arial"/>
              <a:buChar char="•"/>
            </a:pPr>
            <a:r>
              <a:rPr lang="en-US" sz="2400">
                <a:latin typeface="Arial Rounded MT Bold"/>
                <a:cs typeface="Arial Rounded MT Bold"/>
              </a:rPr>
              <a:t>These cysteine peptidases have intact functional groups, extracellular transport signals, and cofactor binding sites. </a:t>
            </a:r>
          </a:p>
          <a:p>
            <a:pPr marL="285750" indent="-285750">
              <a:buFont typeface="Arial"/>
              <a:buChar char="•"/>
            </a:pPr>
            <a:endParaRPr lang="en-US" sz="2400">
              <a:latin typeface="Arial Rounded MT Bold"/>
              <a:cs typeface="Arial Rounded MT Bold"/>
            </a:endParaRPr>
          </a:p>
          <a:p>
            <a:pPr marL="285750" indent="-285750">
              <a:buFont typeface="Arial"/>
              <a:buChar char="•"/>
            </a:pPr>
            <a:r>
              <a:rPr lang="en-US" sz="2400">
                <a:latin typeface="Arial Rounded MT Bold"/>
                <a:cs typeface="Arial Rounded MT Bold"/>
              </a:rPr>
              <a:t>They also occur in clusters on the genome. </a:t>
            </a:r>
            <a:endParaRPr lang="en-US" sz="2400"/>
          </a:p>
        </p:txBody>
      </p:sp>
      <p:sp>
        <p:nvSpPr>
          <p:cNvPr id="6" name="Rectangle 5"/>
          <p:cNvSpPr/>
          <p:nvPr/>
        </p:nvSpPr>
        <p:spPr>
          <a:xfrm>
            <a:off x="6179314" y="6392197"/>
            <a:ext cx="2964686" cy="369332"/>
          </a:xfrm>
          <a:prstGeom prst="rect">
            <a:avLst/>
          </a:prstGeom>
        </p:spPr>
        <p:txBody>
          <a:bodyPr wrap="none">
            <a:spAutoFit/>
          </a:bodyPr>
          <a:lstStyle/>
          <a:p>
            <a:r>
              <a:rPr lang="en-US">
                <a:latin typeface="Arial Rounded MT Bold"/>
                <a:cs typeface="Arial Rounded MT Bold"/>
              </a:rPr>
              <a:t>Lloyd et al. 2013, Nature</a:t>
            </a:r>
            <a:endParaRPr lang="en-US"/>
          </a:p>
        </p:txBody>
      </p:sp>
    </p:spTree>
    <p:extLst>
      <p:ext uri="{BB962C8B-B14F-4D97-AF65-F5344CB8AC3E}">
        <p14:creationId xmlns:p14="http://schemas.microsoft.com/office/powerpoint/2010/main" val="20827105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4 at 3.59.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8200"/>
            <a:ext cx="9144000" cy="3366163"/>
          </a:xfrm>
          <a:prstGeom prst="rect">
            <a:avLst/>
          </a:prstGeom>
        </p:spPr>
      </p:pic>
      <p:sp>
        <p:nvSpPr>
          <p:cNvPr id="3" name="Rectangle 2"/>
          <p:cNvSpPr/>
          <p:nvPr/>
        </p:nvSpPr>
        <p:spPr>
          <a:xfrm>
            <a:off x="6179314" y="6392197"/>
            <a:ext cx="2964686" cy="369332"/>
          </a:xfrm>
          <a:prstGeom prst="rect">
            <a:avLst/>
          </a:prstGeom>
        </p:spPr>
        <p:txBody>
          <a:bodyPr wrap="none">
            <a:spAutoFit/>
          </a:bodyPr>
          <a:lstStyle/>
          <a:p>
            <a:r>
              <a:rPr lang="en-US">
                <a:latin typeface="Arial Rounded MT Bold"/>
                <a:cs typeface="Arial Rounded MT Bold"/>
              </a:rPr>
              <a:t>Lloyd et al. 2013, Nature</a:t>
            </a:r>
            <a:endParaRPr lang="en-US"/>
          </a:p>
        </p:txBody>
      </p:sp>
      <p:sp>
        <p:nvSpPr>
          <p:cNvPr id="4" name="Rectangle 3"/>
          <p:cNvSpPr/>
          <p:nvPr/>
        </p:nvSpPr>
        <p:spPr>
          <a:xfrm>
            <a:off x="981980" y="288835"/>
            <a:ext cx="7781020" cy="830997"/>
          </a:xfrm>
          <a:prstGeom prst="rect">
            <a:avLst/>
          </a:prstGeom>
        </p:spPr>
        <p:txBody>
          <a:bodyPr wrap="square">
            <a:spAutoFit/>
          </a:bodyPr>
          <a:lstStyle/>
          <a:p>
            <a:r>
              <a:rPr lang="en-US" sz="2400">
                <a:latin typeface="Arial Rounded MT Bold"/>
                <a:cs typeface="Arial Rounded MT Bold"/>
              </a:rPr>
              <a:t>The substrates of these cysteine peptidases are readily hydrolyzed in Aarhus Bay sediments.</a:t>
            </a:r>
            <a:endParaRPr lang="en-US" sz="2400"/>
          </a:p>
        </p:txBody>
      </p:sp>
      <p:sp>
        <p:nvSpPr>
          <p:cNvPr id="5" name="Rectangle 4"/>
          <p:cNvSpPr/>
          <p:nvPr/>
        </p:nvSpPr>
        <p:spPr>
          <a:xfrm>
            <a:off x="1159780" y="1877367"/>
            <a:ext cx="859520" cy="461665"/>
          </a:xfrm>
          <a:prstGeom prst="rect">
            <a:avLst/>
          </a:prstGeom>
        </p:spPr>
        <p:txBody>
          <a:bodyPr wrap="square">
            <a:spAutoFit/>
          </a:bodyPr>
          <a:lstStyle/>
          <a:p>
            <a:r>
              <a:rPr lang="en-US" sz="2400">
                <a:latin typeface="Arial Rounded MT Bold"/>
                <a:cs typeface="Arial Rounded MT Bold"/>
              </a:rPr>
              <a:t>C25</a:t>
            </a:r>
            <a:endParaRPr lang="en-US" sz="2400"/>
          </a:p>
        </p:txBody>
      </p:sp>
      <p:sp>
        <p:nvSpPr>
          <p:cNvPr id="6" name="Rectangle 5"/>
          <p:cNvSpPr/>
          <p:nvPr/>
        </p:nvSpPr>
        <p:spPr>
          <a:xfrm>
            <a:off x="4436380" y="1887834"/>
            <a:ext cx="859520" cy="461665"/>
          </a:xfrm>
          <a:prstGeom prst="rect">
            <a:avLst/>
          </a:prstGeom>
        </p:spPr>
        <p:txBody>
          <a:bodyPr wrap="square">
            <a:spAutoFit/>
          </a:bodyPr>
          <a:lstStyle/>
          <a:p>
            <a:r>
              <a:rPr lang="en-US" sz="2400">
                <a:latin typeface="Arial Rounded MT Bold"/>
                <a:cs typeface="Arial Rounded MT Bold"/>
              </a:rPr>
              <a:t>C11</a:t>
            </a:r>
            <a:endParaRPr lang="en-US" sz="2400"/>
          </a:p>
        </p:txBody>
      </p:sp>
      <p:sp>
        <p:nvSpPr>
          <p:cNvPr id="7" name="Rectangle 6"/>
          <p:cNvSpPr/>
          <p:nvPr/>
        </p:nvSpPr>
        <p:spPr>
          <a:xfrm>
            <a:off x="6591300" y="1528969"/>
            <a:ext cx="2552700" cy="830997"/>
          </a:xfrm>
          <a:prstGeom prst="rect">
            <a:avLst/>
          </a:prstGeom>
        </p:spPr>
        <p:txBody>
          <a:bodyPr wrap="square">
            <a:spAutoFit/>
          </a:bodyPr>
          <a:lstStyle/>
          <a:p>
            <a:r>
              <a:rPr lang="en-US" sz="2400">
                <a:latin typeface="Arial Rounded MT Bold"/>
                <a:cs typeface="Arial Rounded MT Bold"/>
              </a:rPr>
              <a:t>Leucyl- aminopeptidase</a:t>
            </a:r>
            <a:endParaRPr lang="en-US" sz="2400"/>
          </a:p>
        </p:txBody>
      </p:sp>
    </p:spTree>
    <p:extLst>
      <p:ext uri="{BB962C8B-B14F-4D97-AF65-F5344CB8AC3E}">
        <p14:creationId xmlns:p14="http://schemas.microsoft.com/office/powerpoint/2010/main" val="8985142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909638"/>
            <a:ext cx="8229600" cy="5465762"/>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Rounded MT Bold"/>
                <a:cs typeface="Arial Rounded MT Bold"/>
              </a:rPr>
              <a:t>Conclusions:  </a:t>
            </a:r>
          </a:p>
          <a:p>
            <a:pPr algn="l"/>
            <a:endParaRPr lang="en-US" sz="1500">
              <a:latin typeface="Arial Rounded MT Bold"/>
              <a:cs typeface="Arial Rounded MT Bold"/>
            </a:endParaRPr>
          </a:p>
          <a:p>
            <a:pPr marL="742950" indent="-742950" algn="l">
              <a:buAutoNum type="arabicPeriod"/>
            </a:pPr>
            <a:r>
              <a:rPr lang="en-US" sz="4000">
                <a:latin typeface="Arial Rounded MT Bold"/>
                <a:cs typeface="Arial Rounded MT Bold"/>
              </a:rPr>
              <a:t>Some subsurface archaea degrade detrital proteins using extracellular enzymes that prefer cleaving at arginine and have special adaptations to the anoxic subsurface environment.</a:t>
            </a:r>
          </a:p>
          <a:p>
            <a:pPr marL="742950" indent="-742950" algn="l">
              <a:buAutoNum type="arabicPeriod"/>
            </a:pPr>
            <a:endParaRPr lang="en-US" sz="1500">
              <a:latin typeface="Arial Rounded MT Bold"/>
              <a:cs typeface="Arial Rounded MT Bold"/>
            </a:endParaRPr>
          </a:p>
          <a:p>
            <a:pPr marL="742950" indent="-742950" algn="l">
              <a:buAutoNum type="arabicPeriod"/>
            </a:pPr>
            <a:r>
              <a:rPr lang="en-US" sz="4000">
                <a:latin typeface="Arial Rounded MT Bold"/>
                <a:cs typeface="Arial Rounded MT Bold"/>
              </a:rPr>
              <a:t>“Detailed gene homologue analysis” is an effective way to discover OM degrading gene pathways. </a:t>
            </a:r>
          </a:p>
        </p:txBody>
      </p:sp>
    </p:spTree>
    <p:extLst>
      <p:ext uri="{BB962C8B-B14F-4D97-AF65-F5344CB8AC3E}">
        <p14:creationId xmlns:p14="http://schemas.microsoft.com/office/powerpoint/2010/main" val="1196863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909638"/>
            <a:ext cx="8229600" cy="546576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Rounded MT Bold"/>
                <a:cs typeface="Arial Rounded MT Bold"/>
              </a:rPr>
              <a:t>What about the rest of the subsurface microbial community?</a:t>
            </a:r>
            <a:endParaRPr lang="en-US" sz="4000">
              <a:latin typeface="Arial Rounded MT Bold"/>
              <a:cs typeface="Arial Rounded MT Bold"/>
            </a:endParaRPr>
          </a:p>
        </p:txBody>
      </p:sp>
    </p:spTree>
    <p:extLst>
      <p:ext uri="{BB962C8B-B14F-4D97-AF65-F5344CB8AC3E}">
        <p14:creationId xmlns:p14="http://schemas.microsoft.com/office/powerpoint/2010/main" val="1248524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7-24 at 9.33.11 AM.png"/>
          <p:cNvPicPr>
            <a:picLocks noChangeAspect="1"/>
          </p:cNvPicPr>
          <p:nvPr/>
        </p:nvPicPr>
        <p:blipFill rotWithShape="1">
          <a:blip r:embed="rId2">
            <a:extLst>
              <a:ext uri="{28A0092B-C50C-407E-A947-70E740481C1C}">
                <a14:useLocalDpi xmlns:a14="http://schemas.microsoft.com/office/drawing/2010/main" val="0"/>
              </a:ext>
            </a:extLst>
          </a:blip>
          <a:srcRect t="7565"/>
          <a:stretch/>
        </p:blipFill>
        <p:spPr>
          <a:xfrm>
            <a:off x="3416300" y="723900"/>
            <a:ext cx="1816842" cy="3491953"/>
          </a:xfrm>
          <a:prstGeom prst="rect">
            <a:avLst/>
          </a:prstGeom>
        </p:spPr>
      </p:pic>
      <p:pic>
        <p:nvPicPr>
          <p:cNvPr id="6" name="Picture 5" descr="Screen Shot 2013-07-24 at 9.34.00 AM.png"/>
          <p:cNvPicPr>
            <a:picLocks noChangeAspect="1"/>
          </p:cNvPicPr>
          <p:nvPr/>
        </p:nvPicPr>
        <p:blipFill rotWithShape="1">
          <a:blip r:embed="rId3">
            <a:extLst>
              <a:ext uri="{28A0092B-C50C-407E-A947-70E740481C1C}">
                <a14:useLocalDpi xmlns:a14="http://schemas.microsoft.com/office/drawing/2010/main" val="0"/>
              </a:ext>
            </a:extLst>
          </a:blip>
          <a:srcRect t="7936"/>
          <a:stretch/>
        </p:blipFill>
        <p:spPr>
          <a:xfrm>
            <a:off x="5588000" y="723900"/>
            <a:ext cx="1827921" cy="3314700"/>
          </a:xfrm>
          <a:prstGeom prst="rect">
            <a:avLst/>
          </a:prstGeom>
        </p:spPr>
      </p:pic>
      <p:pic>
        <p:nvPicPr>
          <p:cNvPr id="7" name="Picture 6" descr="1251 Leg 204 upper 250m.tif"/>
          <p:cNvPicPr>
            <a:picLocks noChangeAspect="1"/>
          </p:cNvPicPr>
          <p:nvPr/>
        </p:nvPicPr>
        <p:blipFill rotWithShape="1">
          <a:blip r:embed="rId4">
            <a:extLst>
              <a:ext uri="{28A0092B-C50C-407E-A947-70E740481C1C}">
                <a14:useLocalDpi xmlns:a14="http://schemas.microsoft.com/office/drawing/2010/main" val="0"/>
              </a:ext>
            </a:extLst>
          </a:blip>
          <a:srcRect l="9912" r="13703"/>
          <a:stretch/>
        </p:blipFill>
        <p:spPr>
          <a:xfrm>
            <a:off x="88900" y="68268"/>
            <a:ext cx="2902516" cy="4611218"/>
          </a:xfrm>
          <a:prstGeom prst="rect">
            <a:avLst/>
          </a:prstGeom>
        </p:spPr>
      </p:pic>
      <p:pic>
        <p:nvPicPr>
          <p:cNvPr id="8" name="Picture 7" descr="Screen Shot 2013-07-24 at 10.19.5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00" y="4611525"/>
            <a:ext cx="4216400" cy="2119474"/>
          </a:xfrm>
          <a:prstGeom prst="rect">
            <a:avLst/>
          </a:prstGeom>
        </p:spPr>
      </p:pic>
      <p:pic>
        <p:nvPicPr>
          <p:cNvPr id="10" name="Picture 9" descr="Screen Shot 2013-07-24 at 10.20.0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8737" y="4576278"/>
            <a:ext cx="4103662" cy="2142021"/>
          </a:xfrm>
          <a:prstGeom prst="rect">
            <a:avLst/>
          </a:prstGeom>
        </p:spPr>
      </p:pic>
      <p:sp>
        <p:nvSpPr>
          <p:cNvPr id="11" name="TextBox 10"/>
          <p:cNvSpPr txBox="1"/>
          <p:nvPr/>
        </p:nvSpPr>
        <p:spPr>
          <a:xfrm>
            <a:off x="6134100" y="4139653"/>
            <a:ext cx="3009900" cy="369332"/>
          </a:xfrm>
          <a:prstGeom prst="rect">
            <a:avLst/>
          </a:prstGeom>
          <a:noFill/>
        </p:spPr>
        <p:txBody>
          <a:bodyPr wrap="square" rtlCol="0">
            <a:spAutoFit/>
          </a:bodyPr>
          <a:lstStyle/>
          <a:p>
            <a:r>
              <a:rPr lang="en-US"/>
              <a:t>Inagaki et al. 2006, PNAS</a:t>
            </a:r>
          </a:p>
        </p:txBody>
      </p:sp>
      <p:sp>
        <p:nvSpPr>
          <p:cNvPr id="13" name="Title 1"/>
          <p:cNvSpPr txBox="1">
            <a:spLocks/>
          </p:cNvSpPr>
          <p:nvPr/>
        </p:nvSpPr>
        <p:spPr>
          <a:xfrm>
            <a:off x="3454400" y="198438"/>
            <a:ext cx="1841500" cy="70326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a:latin typeface="Arial Rounded MT Bold"/>
                <a:cs typeface="Arial Rounded MT Bold"/>
              </a:rPr>
              <a:t>Archaea</a:t>
            </a:r>
          </a:p>
        </p:txBody>
      </p:sp>
      <p:sp>
        <p:nvSpPr>
          <p:cNvPr id="14" name="Title 1"/>
          <p:cNvSpPr txBox="1">
            <a:spLocks/>
          </p:cNvSpPr>
          <p:nvPr/>
        </p:nvSpPr>
        <p:spPr>
          <a:xfrm>
            <a:off x="5600700" y="206376"/>
            <a:ext cx="1841500" cy="70326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a:latin typeface="Arial Rounded MT Bold"/>
                <a:cs typeface="Arial Rounded MT Bold"/>
              </a:rPr>
              <a:t>Bacteria</a:t>
            </a:r>
          </a:p>
        </p:txBody>
      </p:sp>
      <p:sp>
        <p:nvSpPr>
          <p:cNvPr id="2" name="TextBox 1"/>
          <p:cNvSpPr txBox="1"/>
          <p:nvPr/>
        </p:nvSpPr>
        <p:spPr>
          <a:xfrm>
            <a:off x="1460500" y="3018135"/>
            <a:ext cx="1231900" cy="923330"/>
          </a:xfrm>
          <a:prstGeom prst="rect">
            <a:avLst/>
          </a:prstGeom>
          <a:noFill/>
        </p:spPr>
        <p:txBody>
          <a:bodyPr wrap="square" rtlCol="0">
            <a:spAutoFit/>
          </a:bodyPr>
          <a:lstStyle/>
          <a:p>
            <a:r>
              <a:rPr lang="en-US"/>
              <a:t>ODP Shipboard Data</a:t>
            </a:r>
          </a:p>
        </p:txBody>
      </p:sp>
      <p:sp>
        <p:nvSpPr>
          <p:cNvPr id="3" name="Rectangle 2"/>
          <p:cNvSpPr/>
          <p:nvPr/>
        </p:nvSpPr>
        <p:spPr>
          <a:xfrm>
            <a:off x="7771520" y="896938"/>
            <a:ext cx="1270879" cy="646331"/>
          </a:xfrm>
          <a:prstGeom prst="rect">
            <a:avLst/>
          </a:prstGeom>
        </p:spPr>
        <p:txBody>
          <a:bodyPr wrap="square">
            <a:spAutoFit/>
          </a:bodyPr>
          <a:lstStyle/>
          <a:p>
            <a:r>
              <a:rPr lang="en-US">
                <a:solidFill>
                  <a:schemeClr val="tx2">
                    <a:lumMod val="60000"/>
                    <a:lumOff val="40000"/>
                  </a:schemeClr>
                </a:solidFill>
                <a:latin typeface="Arial Rounded MT Bold"/>
                <a:cs typeface="Arial Rounded MT Bold"/>
              </a:rPr>
              <a:t>Sulfate reducers</a:t>
            </a:r>
            <a:endParaRPr lang="en-US">
              <a:solidFill>
                <a:schemeClr val="tx2">
                  <a:lumMod val="60000"/>
                  <a:lumOff val="40000"/>
                </a:schemeClr>
              </a:solidFill>
            </a:endParaRPr>
          </a:p>
        </p:txBody>
      </p:sp>
      <p:cxnSp>
        <p:nvCxnSpPr>
          <p:cNvPr id="9" name="Straight Connector 8"/>
          <p:cNvCxnSpPr/>
          <p:nvPr/>
        </p:nvCxnSpPr>
        <p:spPr>
          <a:xfrm>
            <a:off x="7023100" y="1041400"/>
            <a:ext cx="748420" cy="2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3" idx="1"/>
          </p:cNvCxnSpPr>
          <p:nvPr/>
        </p:nvCxnSpPr>
        <p:spPr>
          <a:xfrm flipV="1">
            <a:off x="7023100" y="1220104"/>
            <a:ext cx="748420" cy="498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7150100" y="1543269"/>
            <a:ext cx="723900" cy="514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251700" y="1543270"/>
            <a:ext cx="800100" cy="17460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594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png"/>
          <p:cNvPicPr>
            <a:picLocks noChangeAspect="1"/>
          </p:cNvPicPr>
          <p:nvPr/>
        </p:nvPicPr>
        <p:blipFill>
          <a:blip r:embed="rId2"/>
          <a:srcRect l="24243" r="23834"/>
          <a:stretch>
            <a:fillRect/>
          </a:stretch>
        </p:blipFill>
        <p:spPr>
          <a:xfrm>
            <a:off x="3032125" y="647027"/>
            <a:ext cx="2016125" cy="2499193"/>
          </a:xfrm>
          <a:prstGeom prst="rect">
            <a:avLst/>
          </a:prstGeom>
        </p:spPr>
      </p:pic>
      <p:pic>
        <p:nvPicPr>
          <p:cNvPr id="4" name="Picture 3" descr="Untitled.png"/>
          <p:cNvPicPr>
            <a:picLocks noChangeAspect="1"/>
          </p:cNvPicPr>
          <p:nvPr/>
        </p:nvPicPr>
        <p:blipFill>
          <a:blip r:embed="rId3"/>
          <a:srcRect l="24243" r="23834"/>
          <a:stretch>
            <a:fillRect/>
          </a:stretch>
        </p:blipFill>
        <p:spPr>
          <a:xfrm>
            <a:off x="1016000" y="647027"/>
            <a:ext cx="1935857" cy="2499193"/>
          </a:xfrm>
          <a:prstGeom prst="rect">
            <a:avLst/>
          </a:prstGeom>
        </p:spPr>
      </p:pic>
      <p:pic>
        <p:nvPicPr>
          <p:cNvPr id="5" name="Picture 4" descr="Untitled.png"/>
          <p:cNvPicPr>
            <a:picLocks noChangeAspect="1"/>
          </p:cNvPicPr>
          <p:nvPr/>
        </p:nvPicPr>
        <p:blipFill>
          <a:blip r:embed="rId4"/>
          <a:srcRect l="25060" r="26287"/>
          <a:stretch>
            <a:fillRect/>
          </a:stretch>
        </p:blipFill>
        <p:spPr>
          <a:xfrm>
            <a:off x="5048250" y="647027"/>
            <a:ext cx="1889125" cy="2438238"/>
          </a:xfrm>
          <a:prstGeom prst="rect">
            <a:avLst/>
          </a:prstGeom>
        </p:spPr>
      </p:pic>
      <p:pic>
        <p:nvPicPr>
          <p:cNvPr id="6" name="Picture 5" descr="Untitled.png"/>
          <p:cNvPicPr>
            <a:picLocks noChangeAspect="1"/>
          </p:cNvPicPr>
          <p:nvPr/>
        </p:nvPicPr>
        <p:blipFill>
          <a:blip r:embed="rId5"/>
          <a:srcRect l="23834" r="22607"/>
          <a:stretch>
            <a:fillRect/>
          </a:stretch>
        </p:blipFill>
        <p:spPr>
          <a:xfrm>
            <a:off x="6937375" y="672947"/>
            <a:ext cx="1923011" cy="2406804"/>
          </a:xfrm>
          <a:prstGeom prst="rect">
            <a:avLst/>
          </a:prstGeom>
        </p:spPr>
      </p:pic>
      <p:sp>
        <p:nvSpPr>
          <p:cNvPr id="13" name="TextBox 12"/>
          <p:cNvSpPr txBox="1"/>
          <p:nvPr/>
        </p:nvSpPr>
        <p:spPr>
          <a:xfrm rot="16200000">
            <a:off x="-473005" y="1495495"/>
            <a:ext cx="1920875" cy="707886"/>
          </a:xfrm>
          <a:prstGeom prst="rect">
            <a:avLst/>
          </a:prstGeom>
          <a:noFill/>
        </p:spPr>
        <p:txBody>
          <a:bodyPr wrap="square" rtlCol="0">
            <a:spAutoFit/>
          </a:bodyPr>
          <a:lstStyle/>
          <a:p>
            <a:r>
              <a:rPr lang="en-US" sz="4000"/>
              <a:t>Archaea</a:t>
            </a:r>
          </a:p>
        </p:txBody>
      </p:sp>
      <p:sp>
        <p:nvSpPr>
          <p:cNvPr id="15" name="TextBox 14"/>
          <p:cNvSpPr txBox="1"/>
          <p:nvPr/>
        </p:nvSpPr>
        <p:spPr>
          <a:xfrm>
            <a:off x="133487" y="-9386"/>
            <a:ext cx="8984159" cy="707886"/>
          </a:xfrm>
          <a:prstGeom prst="rect">
            <a:avLst/>
          </a:prstGeom>
          <a:noFill/>
        </p:spPr>
        <p:txBody>
          <a:bodyPr wrap="square" rtlCol="0">
            <a:spAutoFit/>
          </a:bodyPr>
          <a:lstStyle/>
          <a:p>
            <a:r>
              <a:rPr lang="en-US" sz="4000" u="sng"/>
              <a:t>Digestive peptidase diversity in single cells</a:t>
            </a:r>
          </a:p>
        </p:txBody>
      </p:sp>
      <p:sp>
        <p:nvSpPr>
          <p:cNvPr id="16" name="TextBox 15"/>
          <p:cNvSpPr txBox="1"/>
          <p:nvPr/>
        </p:nvSpPr>
        <p:spPr>
          <a:xfrm>
            <a:off x="635000" y="5905500"/>
            <a:ext cx="8032750" cy="830997"/>
          </a:xfrm>
          <a:prstGeom prst="rect">
            <a:avLst/>
          </a:prstGeom>
          <a:noFill/>
        </p:spPr>
        <p:txBody>
          <a:bodyPr wrap="square" rtlCol="0">
            <a:spAutoFit/>
          </a:bodyPr>
          <a:lstStyle/>
          <a:p>
            <a:r>
              <a:rPr lang="en-US" sz="2400" b="1">
                <a:solidFill>
                  <a:srgbClr val="FF0000"/>
                </a:solidFill>
              </a:rPr>
              <a:t>Shades of red = cysteine peptidases</a:t>
            </a:r>
            <a:r>
              <a:rPr lang="en-US" sz="2400" b="1"/>
              <a:t>, </a:t>
            </a:r>
            <a:r>
              <a:rPr lang="en-US" sz="2400" b="1">
                <a:solidFill>
                  <a:srgbClr val="2FD9B6"/>
                </a:solidFill>
              </a:rPr>
              <a:t>shades of green/blue = metallopeptidases</a:t>
            </a:r>
            <a:r>
              <a:rPr lang="en-US" sz="2400" b="1"/>
              <a:t>, </a:t>
            </a:r>
            <a:r>
              <a:rPr lang="en-US" sz="2400" b="1">
                <a:solidFill>
                  <a:schemeClr val="accent4">
                    <a:lumMod val="75000"/>
                  </a:schemeClr>
                </a:solidFill>
              </a:rPr>
              <a:t>shades of purple = serine peptidases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png"/>
          <p:cNvPicPr>
            <a:picLocks noChangeAspect="1"/>
          </p:cNvPicPr>
          <p:nvPr/>
        </p:nvPicPr>
        <p:blipFill>
          <a:blip r:embed="rId2"/>
          <a:srcRect l="24243" r="23834"/>
          <a:stretch>
            <a:fillRect/>
          </a:stretch>
        </p:blipFill>
        <p:spPr>
          <a:xfrm>
            <a:off x="3032125" y="647027"/>
            <a:ext cx="2016125" cy="2499193"/>
          </a:xfrm>
          <a:prstGeom prst="rect">
            <a:avLst/>
          </a:prstGeom>
        </p:spPr>
      </p:pic>
      <p:pic>
        <p:nvPicPr>
          <p:cNvPr id="4" name="Picture 3" descr="Untitled.png"/>
          <p:cNvPicPr>
            <a:picLocks noChangeAspect="1"/>
          </p:cNvPicPr>
          <p:nvPr/>
        </p:nvPicPr>
        <p:blipFill>
          <a:blip r:embed="rId3"/>
          <a:srcRect l="24243" r="23834"/>
          <a:stretch>
            <a:fillRect/>
          </a:stretch>
        </p:blipFill>
        <p:spPr>
          <a:xfrm>
            <a:off x="1016000" y="647027"/>
            <a:ext cx="1935857" cy="2499193"/>
          </a:xfrm>
          <a:prstGeom prst="rect">
            <a:avLst/>
          </a:prstGeom>
        </p:spPr>
      </p:pic>
      <p:pic>
        <p:nvPicPr>
          <p:cNvPr id="5" name="Picture 4" descr="Untitled.png"/>
          <p:cNvPicPr>
            <a:picLocks noChangeAspect="1"/>
          </p:cNvPicPr>
          <p:nvPr/>
        </p:nvPicPr>
        <p:blipFill>
          <a:blip r:embed="rId4"/>
          <a:srcRect l="25060" r="26287"/>
          <a:stretch>
            <a:fillRect/>
          </a:stretch>
        </p:blipFill>
        <p:spPr>
          <a:xfrm>
            <a:off x="5048250" y="647027"/>
            <a:ext cx="1889125" cy="2438238"/>
          </a:xfrm>
          <a:prstGeom prst="rect">
            <a:avLst/>
          </a:prstGeom>
        </p:spPr>
      </p:pic>
      <p:pic>
        <p:nvPicPr>
          <p:cNvPr id="6" name="Picture 5" descr="Untitled.png"/>
          <p:cNvPicPr>
            <a:picLocks noChangeAspect="1"/>
          </p:cNvPicPr>
          <p:nvPr/>
        </p:nvPicPr>
        <p:blipFill>
          <a:blip r:embed="rId5"/>
          <a:srcRect l="23834" r="22607"/>
          <a:stretch>
            <a:fillRect/>
          </a:stretch>
        </p:blipFill>
        <p:spPr>
          <a:xfrm>
            <a:off x="6937375" y="672947"/>
            <a:ext cx="1923011" cy="2406804"/>
          </a:xfrm>
          <a:prstGeom prst="rect">
            <a:avLst/>
          </a:prstGeom>
        </p:spPr>
      </p:pic>
      <p:pic>
        <p:nvPicPr>
          <p:cNvPr id="8" name="Picture 7" descr="Untitled.png"/>
          <p:cNvPicPr>
            <a:picLocks noChangeAspect="1"/>
          </p:cNvPicPr>
          <p:nvPr/>
        </p:nvPicPr>
        <p:blipFill>
          <a:blip r:embed="rId6"/>
          <a:srcRect l="25102" r="25086"/>
          <a:stretch>
            <a:fillRect/>
          </a:stretch>
        </p:blipFill>
        <p:spPr>
          <a:xfrm>
            <a:off x="920750" y="3048000"/>
            <a:ext cx="1958125" cy="2883154"/>
          </a:xfrm>
          <a:prstGeom prst="rect">
            <a:avLst/>
          </a:prstGeom>
        </p:spPr>
      </p:pic>
      <p:pic>
        <p:nvPicPr>
          <p:cNvPr id="9" name="Picture 8" descr="Untitled.png"/>
          <p:cNvPicPr>
            <a:picLocks noChangeAspect="1"/>
          </p:cNvPicPr>
          <p:nvPr/>
        </p:nvPicPr>
        <p:blipFill>
          <a:blip r:embed="rId7"/>
          <a:srcRect l="24987" r="23147"/>
          <a:stretch>
            <a:fillRect/>
          </a:stretch>
        </p:blipFill>
        <p:spPr>
          <a:xfrm>
            <a:off x="2921001" y="3132331"/>
            <a:ext cx="2085020" cy="2804919"/>
          </a:xfrm>
          <a:prstGeom prst="rect">
            <a:avLst/>
          </a:prstGeom>
        </p:spPr>
      </p:pic>
      <p:pic>
        <p:nvPicPr>
          <p:cNvPr id="10" name="Picture 9" descr="Untitled.png"/>
          <p:cNvPicPr>
            <a:picLocks noChangeAspect="1"/>
          </p:cNvPicPr>
          <p:nvPr/>
        </p:nvPicPr>
        <p:blipFill>
          <a:blip r:embed="rId8"/>
          <a:srcRect l="23425" r="22607"/>
          <a:stretch>
            <a:fillRect/>
          </a:stretch>
        </p:blipFill>
        <p:spPr>
          <a:xfrm>
            <a:off x="4974271" y="3318556"/>
            <a:ext cx="2095500" cy="2602819"/>
          </a:xfrm>
          <a:prstGeom prst="rect">
            <a:avLst/>
          </a:prstGeom>
        </p:spPr>
      </p:pic>
      <p:pic>
        <p:nvPicPr>
          <p:cNvPr id="12" name="Picture 11" descr="Untitled.png"/>
          <p:cNvPicPr>
            <a:picLocks noChangeAspect="1"/>
          </p:cNvPicPr>
          <p:nvPr/>
        </p:nvPicPr>
        <p:blipFill>
          <a:blip r:embed="rId9"/>
          <a:srcRect l="24243" r="23016"/>
          <a:stretch>
            <a:fillRect/>
          </a:stretch>
        </p:blipFill>
        <p:spPr>
          <a:xfrm>
            <a:off x="7069771" y="3318556"/>
            <a:ext cx="2047875" cy="2596723"/>
          </a:xfrm>
          <a:prstGeom prst="rect">
            <a:avLst/>
          </a:prstGeom>
        </p:spPr>
      </p:pic>
      <p:sp>
        <p:nvSpPr>
          <p:cNvPr id="13" name="TextBox 12"/>
          <p:cNvSpPr txBox="1"/>
          <p:nvPr/>
        </p:nvSpPr>
        <p:spPr>
          <a:xfrm rot="16200000">
            <a:off x="-473005" y="1495495"/>
            <a:ext cx="1920875" cy="707886"/>
          </a:xfrm>
          <a:prstGeom prst="rect">
            <a:avLst/>
          </a:prstGeom>
          <a:noFill/>
        </p:spPr>
        <p:txBody>
          <a:bodyPr wrap="square" rtlCol="0">
            <a:spAutoFit/>
          </a:bodyPr>
          <a:lstStyle/>
          <a:p>
            <a:r>
              <a:rPr lang="en-US" sz="4000"/>
              <a:t>Archaea</a:t>
            </a:r>
          </a:p>
        </p:txBody>
      </p:sp>
      <p:sp>
        <p:nvSpPr>
          <p:cNvPr id="14" name="TextBox 13"/>
          <p:cNvSpPr txBox="1"/>
          <p:nvPr/>
        </p:nvSpPr>
        <p:spPr>
          <a:xfrm rot="16200000">
            <a:off x="-473007" y="4267272"/>
            <a:ext cx="1920875" cy="707886"/>
          </a:xfrm>
          <a:prstGeom prst="rect">
            <a:avLst/>
          </a:prstGeom>
          <a:noFill/>
        </p:spPr>
        <p:txBody>
          <a:bodyPr wrap="square" rtlCol="0">
            <a:spAutoFit/>
          </a:bodyPr>
          <a:lstStyle/>
          <a:p>
            <a:r>
              <a:rPr lang="en-US" sz="4000"/>
              <a:t>Bacteria</a:t>
            </a:r>
          </a:p>
        </p:txBody>
      </p:sp>
      <p:sp>
        <p:nvSpPr>
          <p:cNvPr id="15" name="TextBox 14"/>
          <p:cNvSpPr txBox="1"/>
          <p:nvPr/>
        </p:nvSpPr>
        <p:spPr>
          <a:xfrm>
            <a:off x="133487" y="-9386"/>
            <a:ext cx="8984159" cy="707886"/>
          </a:xfrm>
          <a:prstGeom prst="rect">
            <a:avLst/>
          </a:prstGeom>
          <a:noFill/>
        </p:spPr>
        <p:txBody>
          <a:bodyPr wrap="square" rtlCol="0">
            <a:spAutoFit/>
          </a:bodyPr>
          <a:lstStyle/>
          <a:p>
            <a:r>
              <a:rPr lang="en-US" sz="4000" u="sng"/>
              <a:t>Digestive peptidase diversity in single cells</a:t>
            </a:r>
          </a:p>
        </p:txBody>
      </p:sp>
      <p:sp>
        <p:nvSpPr>
          <p:cNvPr id="16" name="TextBox 15"/>
          <p:cNvSpPr txBox="1"/>
          <p:nvPr/>
        </p:nvSpPr>
        <p:spPr>
          <a:xfrm>
            <a:off x="635000" y="5905500"/>
            <a:ext cx="8032750" cy="830997"/>
          </a:xfrm>
          <a:prstGeom prst="rect">
            <a:avLst/>
          </a:prstGeom>
          <a:noFill/>
        </p:spPr>
        <p:txBody>
          <a:bodyPr wrap="square" rtlCol="0">
            <a:spAutoFit/>
          </a:bodyPr>
          <a:lstStyle/>
          <a:p>
            <a:r>
              <a:rPr lang="en-US" sz="2400" b="1">
                <a:solidFill>
                  <a:srgbClr val="FF0000"/>
                </a:solidFill>
              </a:rPr>
              <a:t>Shades of red = cysteine peptidases</a:t>
            </a:r>
            <a:r>
              <a:rPr lang="en-US" sz="2400" b="1"/>
              <a:t>, </a:t>
            </a:r>
            <a:r>
              <a:rPr lang="en-US" sz="2400" b="1">
                <a:solidFill>
                  <a:srgbClr val="2FD9B6"/>
                </a:solidFill>
              </a:rPr>
              <a:t>shades of green/blue = metallopeptidases</a:t>
            </a:r>
            <a:r>
              <a:rPr lang="en-US" sz="2400" b="1"/>
              <a:t>, </a:t>
            </a:r>
            <a:r>
              <a:rPr lang="en-US" sz="2400" b="1">
                <a:solidFill>
                  <a:schemeClr val="accent4">
                    <a:lumMod val="75000"/>
                  </a:schemeClr>
                </a:solidFill>
              </a:rPr>
              <a:t>shades of purple = serine peptidases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06375"/>
            <a:ext cx="8229600" cy="546576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Rounded MT Bold"/>
                <a:cs typeface="Arial Rounded MT Bold"/>
              </a:rPr>
              <a:t>What about the rest of the subsurface microbial community?</a:t>
            </a:r>
          </a:p>
          <a:p>
            <a:pPr algn="l"/>
            <a:endParaRPr lang="en-US" sz="4000">
              <a:latin typeface="Arial Rounded MT Bold"/>
              <a:cs typeface="Arial Rounded MT Bold"/>
            </a:endParaRPr>
          </a:p>
          <a:p>
            <a:pPr algn="l"/>
            <a:r>
              <a:rPr lang="en-US" sz="3077">
                <a:latin typeface="Arial Rounded MT Bold"/>
                <a:cs typeface="Arial Rounded MT Bold"/>
              </a:rPr>
              <a:t>A1: So far, archaea have more cysteine peptidases (cleave at arginine or proline, all require strict anoxic environment) and bacteria have more metallopeptidases (cleave at leucine or proline, or cell wall degradation for predation).  </a:t>
            </a:r>
          </a:p>
        </p:txBody>
      </p:sp>
    </p:spTree>
    <p:extLst>
      <p:ext uri="{BB962C8B-B14F-4D97-AF65-F5344CB8AC3E}">
        <p14:creationId xmlns:p14="http://schemas.microsoft.com/office/powerpoint/2010/main" val="1248524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06375"/>
            <a:ext cx="8229600" cy="546576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Rounded MT Bold"/>
                <a:cs typeface="Arial Rounded MT Bold"/>
              </a:rPr>
              <a:t>What about the rest of the subsurface microbial community?</a:t>
            </a:r>
          </a:p>
          <a:p>
            <a:pPr algn="l"/>
            <a:endParaRPr lang="en-US" sz="4000">
              <a:latin typeface="Arial Rounded MT Bold"/>
              <a:cs typeface="Arial Rounded MT Bold"/>
            </a:endParaRPr>
          </a:p>
        </p:txBody>
      </p:sp>
    </p:spTree>
    <p:extLst>
      <p:ext uri="{BB962C8B-B14F-4D97-AF65-F5344CB8AC3E}">
        <p14:creationId xmlns:p14="http://schemas.microsoft.com/office/powerpoint/2010/main" val="1248524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0" y="158750"/>
            <a:ext cx="9144000" cy="1785104"/>
          </a:xfrm>
          <a:prstGeom prst="rect">
            <a:avLst/>
          </a:prstGeom>
          <a:noFill/>
        </p:spPr>
        <p:txBody>
          <a:bodyPr wrap="square" rtlCol="0">
            <a:spAutoFit/>
          </a:bodyPr>
          <a:lstStyle/>
          <a:p>
            <a:r>
              <a:rPr lang="en-US" sz="2200">
                <a:latin typeface="Arial Rounded MT Bold"/>
                <a:cs typeface="Arial Rounded MT Bold"/>
              </a:rPr>
              <a:t>Analyzed the following from IMG database: </a:t>
            </a:r>
          </a:p>
          <a:p>
            <a:pPr>
              <a:buFont typeface="Arial"/>
              <a:buChar char="•"/>
            </a:pPr>
            <a:r>
              <a:rPr lang="en-US" sz="2200">
                <a:latin typeface="Arial Rounded MT Bold"/>
                <a:cs typeface="Arial Rounded MT Bold"/>
              </a:rPr>
              <a:t>  86 water metagenomes (deep N. Atlantic and shallow Delaware Bay) </a:t>
            </a:r>
          </a:p>
          <a:p>
            <a:pPr>
              <a:buFont typeface="Arial"/>
              <a:buChar char="•"/>
            </a:pPr>
            <a:r>
              <a:rPr lang="en-US" sz="2200">
                <a:latin typeface="Arial Rounded MT Bold"/>
                <a:cs typeface="Arial Rounded MT Bold"/>
              </a:rPr>
              <a:t>  12 sediment methane seep metagenomes (Santa Barbara Basin and Arctic Ocean)</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0" y="158750"/>
            <a:ext cx="9144000" cy="1785104"/>
          </a:xfrm>
          <a:prstGeom prst="rect">
            <a:avLst/>
          </a:prstGeom>
          <a:noFill/>
        </p:spPr>
        <p:txBody>
          <a:bodyPr wrap="square" rtlCol="0">
            <a:spAutoFit/>
          </a:bodyPr>
          <a:lstStyle/>
          <a:p>
            <a:r>
              <a:rPr lang="en-US" sz="2200">
                <a:latin typeface="Arial Rounded MT Bold"/>
                <a:cs typeface="Arial Rounded MT Bold"/>
              </a:rPr>
              <a:t>Analyzed the following from IMG database: </a:t>
            </a:r>
          </a:p>
          <a:p>
            <a:pPr>
              <a:buFont typeface="Arial"/>
              <a:buChar char="•"/>
            </a:pPr>
            <a:r>
              <a:rPr lang="en-US" sz="2200">
                <a:latin typeface="Arial Rounded MT Bold"/>
                <a:cs typeface="Arial Rounded MT Bold"/>
              </a:rPr>
              <a:t>  86 water metagenomes (deep N. Atlantic and shallow Delaware Bay) </a:t>
            </a:r>
          </a:p>
          <a:p>
            <a:pPr>
              <a:buFont typeface="Arial"/>
              <a:buChar char="•"/>
            </a:pPr>
            <a:r>
              <a:rPr lang="en-US" sz="2200">
                <a:latin typeface="Arial Rounded MT Bold"/>
                <a:cs typeface="Arial Rounded MT Bold"/>
              </a:rPr>
              <a:t>  12 sediment methane seep metagenomes (Santa Barbara Basin and Arctic Ocean)</a:t>
            </a:r>
          </a:p>
        </p:txBody>
      </p:sp>
      <p:sp>
        <p:nvSpPr>
          <p:cNvPr id="5" name="Title 1"/>
          <p:cNvSpPr txBox="1">
            <a:spLocks/>
          </p:cNvSpPr>
          <p:nvPr/>
        </p:nvSpPr>
        <p:spPr>
          <a:xfrm>
            <a:off x="371475" y="5643563"/>
            <a:ext cx="8229600" cy="1214438"/>
          </a:xfrm>
          <a:prstGeom prst="rect">
            <a:avLst/>
          </a:prstGeom>
        </p:spPr>
        <p:txBody>
          <a:bodyP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77">
                <a:latin typeface="Arial Rounded MT Bold"/>
                <a:cs typeface="Arial Rounded MT Bold"/>
              </a:rPr>
              <a:t>Seawater has a bunch of peptidases for viruses, eukaryotes, growth, intercellular communication, and digestion that are less represented in sediments</a:t>
            </a:r>
          </a:p>
        </p:txBody>
      </p:sp>
      <p:pic>
        <p:nvPicPr>
          <p:cNvPr id="6" name="Picture 5" descr="Pie charts.pdf"/>
          <p:cNvPicPr>
            <a:picLocks noChangeAspect="1"/>
          </p:cNvPicPr>
          <p:nvPr/>
        </p:nvPicPr>
        <p:blipFill>
          <a:blip r:embed="rId2"/>
          <a:srcRect l="19444" t="13292" r="47097" b="66470"/>
          <a:stretch>
            <a:fillRect/>
          </a:stretch>
        </p:blipFill>
        <p:spPr>
          <a:xfrm>
            <a:off x="253999" y="1943854"/>
            <a:ext cx="4381501" cy="34296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0" y="158750"/>
            <a:ext cx="9144000" cy="1785104"/>
          </a:xfrm>
          <a:prstGeom prst="rect">
            <a:avLst/>
          </a:prstGeom>
          <a:noFill/>
        </p:spPr>
        <p:txBody>
          <a:bodyPr wrap="square" rtlCol="0">
            <a:spAutoFit/>
          </a:bodyPr>
          <a:lstStyle/>
          <a:p>
            <a:r>
              <a:rPr lang="en-US" sz="2200">
                <a:latin typeface="Arial Rounded MT Bold"/>
                <a:cs typeface="Arial Rounded MT Bold"/>
              </a:rPr>
              <a:t>Analyzed the following from IMG database: </a:t>
            </a:r>
          </a:p>
          <a:p>
            <a:pPr>
              <a:buFont typeface="Arial"/>
              <a:buChar char="•"/>
            </a:pPr>
            <a:r>
              <a:rPr lang="en-US" sz="2200">
                <a:latin typeface="Arial Rounded MT Bold"/>
                <a:cs typeface="Arial Rounded MT Bold"/>
              </a:rPr>
              <a:t>  86 water metagenomes (deep N. Atlantic and shallow Delaware Bay) </a:t>
            </a:r>
          </a:p>
          <a:p>
            <a:pPr>
              <a:buFont typeface="Arial"/>
              <a:buChar char="•"/>
            </a:pPr>
            <a:r>
              <a:rPr lang="en-US" sz="2200">
                <a:latin typeface="Arial Rounded MT Bold"/>
                <a:cs typeface="Arial Rounded MT Bold"/>
              </a:rPr>
              <a:t>  12 sediment methane seep metagenomes (Santa Barbara Basin and Arctic Ocean)</a:t>
            </a:r>
          </a:p>
        </p:txBody>
      </p:sp>
      <p:sp>
        <p:nvSpPr>
          <p:cNvPr id="5" name="Title 1"/>
          <p:cNvSpPr txBox="1">
            <a:spLocks/>
          </p:cNvSpPr>
          <p:nvPr/>
        </p:nvSpPr>
        <p:spPr>
          <a:xfrm>
            <a:off x="371475" y="5373460"/>
            <a:ext cx="8229600" cy="1405166"/>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77">
                <a:latin typeface="Arial Rounded MT Bold"/>
                <a:cs typeface="Arial Rounded MT Bold"/>
              </a:rPr>
              <a:t>Microbes in sediments and seawater seem to use very different peptidases for nutrition (OM degradation) as well as sporulation, antibiotic responses, and housekeeping.</a:t>
            </a:r>
          </a:p>
        </p:txBody>
      </p:sp>
      <p:pic>
        <p:nvPicPr>
          <p:cNvPr id="6" name="Picture 5" descr="Pie charts.pdf"/>
          <p:cNvPicPr>
            <a:picLocks noChangeAspect="1"/>
          </p:cNvPicPr>
          <p:nvPr/>
        </p:nvPicPr>
        <p:blipFill>
          <a:blip r:embed="rId2"/>
          <a:srcRect l="19444" t="13292" r="13154" b="66470"/>
          <a:stretch>
            <a:fillRect/>
          </a:stretch>
        </p:blipFill>
        <p:spPr>
          <a:xfrm>
            <a:off x="253999" y="1943854"/>
            <a:ext cx="8826501" cy="34296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06375"/>
            <a:ext cx="8229600" cy="546576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Rounded MT Bold"/>
                <a:cs typeface="Arial Rounded MT Bold"/>
              </a:rPr>
              <a:t>What about the rest of the subsurface microbial community?</a:t>
            </a:r>
          </a:p>
          <a:p>
            <a:pPr algn="l"/>
            <a:endParaRPr lang="en-US">
              <a:latin typeface="Arial Rounded MT Bold"/>
              <a:cs typeface="Arial Rounded MT Bold"/>
            </a:endParaRPr>
          </a:p>
          <a:p>
            <a:pPr algn="l"/>
            <a:r>
              <a:rPr lang="en-US" sz="3077">
                <a:latin typeface="Arial Rounded MT Bold"/>
                <a:cs typeface="Arial Rounded MT Bold"/>
              </a:rPr>
              <a:t>A2: They might be using different enzymes than seawater organisms to degrade organic matter. </a:t>
            </a:r>
            <a:r>
              <a:rPr lang="en-US" sz="3077">
                <a:solidFill>
                  <a:srgbClr val="FF6600"/>
                </a:solidFill>
                <a:latin typeface="Arial Rounded MT Bold"/>
                <a:cs typeface="Arial Rounded MT Bold"/>
              </a:rPr>
              <a:t>So, sediments may differ from seawater not just in </a:t>
            </a:r>
            <a:r>
              <a:rPr lang="en-US" sz="3077" i="1">
                <a:solidFill>
                  <a:srgbClr val="FF6600"/>
                </a:solidFill>
                <a:latin typeface="Arial Rounded MT Bold"/>
                <a:cs typeface="Arial Rounded MT Bold"/>
              </a:rPr>
              <a:t>speed </a:t>
            </a:r>
            <a:r>
              <a:rPr lang="en-US" sz="3077">
                <a:solidFill>
                  <a:srgbClr val="FF6600"/>
                </a:solidFill>
                <a:latin typeface="Arial Rounded MT Bold"/>
                <a:cs typeface="Arial Rounded MT Bold"/>
              </a:rPr>
              <a:t>of OM degradation, but in </a:t>
            </a:r>
            <a:r>
              <a:rPr lang="en-US" sz="3077" i="1">
                <a:solidFill>
                  <a:srgbClr val="FF6600"/>
                </a:solidFill>
                <a:latin typeface="Arial Rounded MT Bold"/>
                <a:cs typeface="Arial Rounded MT Bold"/>
              </a:rPr>
              <a:t>quality</a:t>
            </a:r>
            <a:r>
              <a:rPr lang="en-US" sz="3077">
                <a:solidFill>
                  <a:srgbClr val="FF6600"/>
                </a:solidFill>
                <a:latin typeface="Arial Rounded MT Bold"/>
                <a:cs typeface="Arial Rounded MT Bold"/>
              </a:rPr>
              <a:t>.</a:t>
            </a:r>
          </a:p>
          <a:p>
            <a:pPr algn="l"/>
            <a:endParaRPr lang="en-US" sz="4000">
              <a:latin typeface="Arial Rounded MT Bold"/>
              <a:cs typeface="Arial Rounded MT Bold"/>
            </a:endParaRPr>
          </a:p>
        </p:txBody>
      </p:sp>
    </p:spTree>
    <p:extLst>
      <p:ext uri="{BB962C8B-B14F-4D97-AF65-F5344CB8AC3E}">
        <p14:creationId xmlns:p14="http://schemas.microsoft.com/office/powerpoint/2010/main" val="1248524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1475" y="254000"/>
            <a:ext cx="8229600" cy="1405166"/>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77">
                <a:latin typeface="Arial Rounded MT Bold"/>
                <a:cs typeface="Arial Rounded MT Bold"/>
              </a:rPr>
              <a:t>What organisms are responsible for the potentially OM degrading enzymes (</a:t>
            </a:r>
            <a:r>
              <a:rPr lang="en-US" sz="3077">
                <a:solidFill>
                  <a:schemeClr val="accent1">
                    <a:lumMod val="75000"/>
                  </a:schemeClr>
                </a:solidFill>
                <a:latin typeface="Arial Rounded MT Bold"/>
                <a:cs typeface="Arial Rounded MT Bold"/>
              </a:rPr>
              <a:t>blue pie wedges</a:t>
            </a:r>
            <a:r>
              <a:rPr lang="en-US" sz="3077">
                <a:latin typeface="Arial Rounded MT Bold"/>
                <a:cs typeface="Arial Rounded MT Bold"/>
              </a:rPr>
              <a:t>)? Do we have them in our single cells? </a:t>
            </a:r>
          </a:p>
        </p:txBody>
      </p:sp>
      <p:pic>
        <p:nvPicPr>
          <p:cNvPr id="6" name="Picture 5" descr="Pie charts.pdf"/>
          <p:cNvPicPr>
            <a:picLocks noChangeAspect="1"/>
          </p:cNvPicPr>
          <p:nvPr/>
        </p:nvPicPr>
        <p:blipFill>
          <a:blip r:embed="rId2"/>
          <a:srcRect l="19444" t="13292" r="13154" b="66470"/>
          <a:stretch>
            <a:fillRect/>
          </a:stretch>
        </p:blipFill>
        <p:spPr>
          <a:xfrm>
            <a:off x="253999" y="1943854"/>
            <a:ext cx="8826501" cy="34296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png"/>
          <p:cNvPicPr>
            <a:picLocks noChangeAspect="1"/>
          </p:cNvPicPr>
          <p:nvPr/>
        </p:nvPicPr>
        <p:blipFill>
          <a:blip r:embed="rId2"/>
          <a:srcRect l="24243" r="23834"/>
          <a:stretch>
            <a:fillRect/>
          </a:stretch>
        </p:blipFill>
        <p:spPr>
          <a:xfrm>
            <a:off x="3032125" y="647027"/>
            <a:ext cx="2016125" cy="2499193"/>
          </a:xfrm>
          <a:prstGeom prst="rect">
            <a:avLst/>
          </a:prstGeom>
        </p:spPr>
      </p:pic>
      <p:pic>
        <p:nvPicPr>
          <p:cNvPr id="4" name="Picture 3" descr="Untitled.png"/>
          <p:cNvPicPr>
            <a:picLocks noChangeAspect="1"/>
          </p:cNvPicPr>
          <p:nvPr/>
        </p:nvPicPr>
        <p:blipFill>
          <a:blip r:embed="rId3"/>
          <a:srcRect l="24243" r="23834"/>
          <a:stretch>
            <a:fillRect/>
          </a:stretch>
        </p:blipFill>
        <p:spPr>
          <a:xfrm>
            <a:off x="1016000" y="647027"/>
            <a:ext cx="1935857" cy="2499193"/>
          </a:xfrm>
          <a:prstGeom prst="rect">
            <a:avLst/>
          </a:prstGeom>
        </p:spPr>
      </p:pic>
      <p:pic>
        <p:nvPicPr>
          <p:cNvPr id="5" name="Picture 4" descr="Untitled.png"/>
          <p:cNvPicPr>
            <a:picLocks noChangeAspect="1"/>
          </p:cNvPicPr>
          <p:nvPr/>
        </p:nvPicPr>
        <p:blipFill>
          <a:blip r:embed="rId4"/>
          <a:srcRect l="25060" r="26287"/>
          <a:stretch>
            <a:fillRect/>
          </a:stretch>
        </p:blipFill>
        <p:spPr>
          <a:xfrm>
            <a:off x="5048250" y="647027"/>
            <a:ext cx="1889125" cy="2438238"/>
          </a:xfrm>
          <a:prstGeom prst="rect">
            <a:avLst/>
          </a:prstGeom>
        </p:spPr>
      </p:pic>
      <p:pic>
        <p:nvPicPr>
          <p:cNvPr id="6" name="Picture 5" descr="Untitled.png"/>
          <p:cNvPicPr>
            <a:picLocks noChangeAspect="1"/>
          </p:cNvPicPr>
          <p:nvPr/>
        </p:nvPicPr>
        <p:blipFill>
          <a:blip r:embed="rId5"/>
          <a:srcRect l="23834" r="22607"/>
          <a:stretch>
            <a:fillRect/>
          </a:stretch>
        </p:blipFill>
        <p:spPr>
          <a:xfrm>
            <a:off x="6937375" y="672947"/>
            <a:ext cx="1923011" cy="2406804"/>
          </a:xfrm>
          <a:prstGeom prst="rect">
            <a:avLst/>
          </a:prstGeom>
        </p:spPr>
      </p:pic>
      <p:pic>
        <p:nvPicPr>
          <p:cNvPr id="8" name="Picture 7" descr="Untitled.png"/>
          <p:cNvPicPr>
            <a:picLocks noChangeAspect="1"/>
          </p:cNvPicPr>
          <p:nvPr/>
        </p:nvPicPr>
        <p:blipFill>
          <a:blip r:embed="rId6"/>
          <a:srcRect l="25102" r="25086"/>
          <a:stretch>
            <a:fillRect/>
          </a:stretch>
        </p:blipFill>
        <p:spPr>
          <a:xfrm>
            <a:off x="920750" y="3048000"/>
            <a:ext cx="1958125" cy="2883154"/>
          </a:xfrm>
          <a:prstGeom prst="rect">
            <a:avLst/>
          </a:prstGeom>
        </p:spPr>
      </p:pic>
      <p:pic>
        <p:nvPicPr>
          <p:cNvPr id="9" name="Picture 8" descr="Untitled.png"/>
          <p:cNvPicPr>
            <a:picLocks noChangeAspect="1"/>
          </p:cNvPicPr>
          <p:nvPr/>
        </p:nvPicPr>
        <p:blipFill>
          <a:blip r:embed="rId7"/>
          <a:srcRect l="24987" r="23147"/>
          <a:stretch>
            <a:fillRect/>
          </a:stretch>
        </p:blipFill>
        <p:spPr>
          <a:xfrm>
            <a:off x="2921001" y="3132331"/>
            <a:ext cx="2085020" cy="2804919"/>
          </a:xfrm>
          <a:prstGeom prst="rect">
            <a:avLst/>
          </a:prstGeom>
        </p:spPr>
      </p:pic>
      <p:pic>
        <p:nvPicPr>
          <p:cNvPr id="10" name="Picture 9" descr="Untitled.png"/>
          <p:cNvPicPr>
            <a:picLocks noChangeAspect="1"/>
          </p:cNvPicPr>
          <p:nvPr/>
        </p:nvPicPr>
        <p:blipFill>
          <a:blip r:embed="rId8"/>
          <a:srcRect l="23425" r="22607"/>
          <a:stretch>
            <a:fillRect/>
          </a:stretch>
        </p:blipFill>
        <p:spPr>
          <a:xfrm>
            <a:off x="4974271" y="3318556"/>
            <a:ext cx="2095500" cy="2602819"/>
          </a:xfrm>
          <a:prstGeom prst="rect">
            <a:avLst/>
          </a:prstGeom>
        </p:spPr>
      </p:pic>
      <p:pic>
        <p:nvPicPr>
          <p:cNvPr id="12" name="Picture 11" descr="Untitled.png"/>
          <p:cNvPicPr>
            <a:picLocks noChangeAspect="1"/>
          </p:cNvPicPr>
          <p:nvPr/>
        </p:nvPicPr>
        <p:blipFill>
          <a:blip r:embed="rId9"/>
          <a:srcRect l="24243" r="23016"/>
          <a:stretch>
            <a:fillRect/>
          </a:stretch>
        </p:blipFill>
        <p:spPr>
          <a:xfrm>
            <a:off x="7069771" y="3318556"/>
            <a:ext cx="2047875" cy="2596723"/>
          </a:xfrm>
          <a:prstGeom prst="rect">
            <a:avLst/>
          </a:prstGeom>
        </p:spPr>
      </p:pic>
      <p:sp>
        <p:nvSpPr>
          <p:cNvPr id="13" name="TextBox 12"/>
          <p:cNvSpPr txBox="1"/>
          <p:nvPr/>
        </p:nvSpPr>
        <p:spPr>
          <a:xfrm rot="16200000">
            <a:off x="-473005" y="1495495"/>
            <a:ext cx="1920875" cy="707886"/>
          </a:xfrm>
          <a:prstGeom prst="rect">
            <a:avLst/>
          </a:prstGeom>
          <a:noFill/>
        </p:spPr>
        <p:txBody>
          <a:bodyPr wrap="square" rtlCol="0">
            <a:spAutoFit/>
          </a:bodyPr>
          <a:lstStyle/>
          <a:p>
            <a:r>
              <a:rPr lang="en-US" sz="4000"/>
              <a:t>Archaea</a:t>
            </a:r>
          </a:p>
        </p:txBody>
      </p:sp>
      <p:sp>
        <p:nvSpPr>
          <p:cNvPr id="14" name="TextBox 13"/>
          <p:cNvSpPr txBox="1"/>
          <p:nvPr/>
        </p:nvSpPr>
        <p:spPr>
          <a:xfrm rot="16200000">
            <a:off x="-473007" y="4267272"/>
            <a:ext cx="1920875" cy="707886"/>
          </a:xfrm>
          <a:prstGeom prst="rect">
            <a:avLst/>
          </a:prstGeom>
          <a:noFill/>
        </p:spPr>
        <p:txBody>
          <a:bodyPr wrap="square" rtlCol="0">
            <a:spAutoFit/>
          </a:bodyPr>
          <a:lstStyle/>
          <a:p>
            <a:r>
              <a:rPr lang="en-US" sz="4000"/>
              <a:t>Bacteria</a:t>
            </a:r>
          </a:p>
        </p:txBody>
      </p:sp>
      <p:sp>
        <p:nvSpPr>
          <p:cNvPr id="15" name="TextBox 14"/>
          <p:cNvSpPr txBox="1"/>
          <p:nvPr/>
        </p:nvSpPr>
        <p:spPr>
          <a:xfrm>
            <a:off x="698091" y="78841"/>
            <a:ext cx="8185559" cy="553998"/>
          </a:xfrm>
          <a:prstGeom prst="rect">
            <a:avLst/>
          </a:prstGeom>
          <a:noFill/>
        </p:spPr>
        <p:txBody>
          <a:bodyPr wrap="square" rtlCol="0">
            <a:spAutoFit/>
          </a:bodyPr>
          <a:lstStyle/>
          <a:p>
            <a:r>
              <a:rPr lang="en-US" sz="3000" u="sng"/>
              <a:t>Digestive peptidase over-represented in sediments</a:t>
            </a:r>
          </a:p>
        </p:txBody>
      </p:sp>
      <p:sp>
        <p:nvSpPr>
          <p:cNvPr id="16" name="TextBox 15"/>
          <p:cNvSpPr txBox="1"/>
          <p:nvPr/>
        </p:nvSpPr>
        <p:spPr>
          <a:xfrm>
            <a:off x="635000" y="5905500"/>
            <a:ext cx="8032750" cy="830997"/>
          </a:xfrm>
          <a:prstGeom prst="rect">
            <a:avLst/>
          </a:prstGeom>
          <a:noFill/>
        </p:spPr>
        <p:txBody>
          <a:bodyPr wrap="square" rtlCol="0">
            <a:spAutoFit/>
          </a:bodyPr>
          <a:lstStyle/>
          <a:p>
            <a:r>
              <a:rPr lang="en-US" sz="2400" b="1">
                <a:solidFill>
                  <a:srgbClr val="FF0000"/>
                </a:solidFill>
              </a:rPr>
              <a:t>Shades of red = cysteine peptidases</a:t>
            </a:r>
            <a:r>
              <a:rPr lang="en-US" sz="2400" b="1"/>
              <a:t>, </a:t>
            </a:r>
            <a:r>
              <a:rPr lang="en-US" sz="2400" b="1">
                <a:solidFill>
                  <a:srgbClr val="2FD9B6"/>
                </a:solidFill>
              </a:rPr>
              <a:t>shades of green/blue = metallopeptidases</a:t>
            </a:r>
            <a:r>
              <a:rPr lang="en-US" sz="2400" b="1"/>
              <a:t>, </a:t>
            </a:r>
            <a:r>
              <a:rPr lang="en-US" sz="2400" b="1">
                <a:solidFill>
                  <a:schemeClr val="accent4">
                    <a:lumMod val="75000"/>
                  </a:schemeClr>
                </a:solidFill>
              </a:rPr>
              <a:t>shades of purple = serine peptidases</a:t>
            </a:r>
          </a:p>
        </p:txBody>
      </p:sp>
      <p:sp>
        <p:nvSpPr>
          <p:cNvPr id="2" name="5-Point Star 1"/>
          <p:cNvSpPr/>
          <p:nvPr/>
        </p:nvSpPr>
        <p:spPr>
          <a:xfrm>
            <a:off x="8064500" y="2235200"/>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5-Point Star 16"/>
          <p:cNvSpPr/>
          <p:nvPr/>
        </p:nvSpPr>
        <p:spPr>
          <a:xfrm>
            <a:off x="6172200" y="2470150"/>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4432300" y="1847850"/>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p:cNvSpPr/>
          <p:nvPr/>
        </p:nvSpPr>
        <p:spPr>
          <a:xfrm>
            <a:off x="4241800" y="264477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5-Point Star 19"/>
          <p:cNvSpPr/>
          <p:nvPr/>
        </p:nvSpPr>
        <p:spPr>
          <a:xfrm>
            <a:off x="5384800" y="237807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6248400" y="148907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2247900" y="147637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p:cNvSpPr/>
          <p:nvPr/>
        </p:nvSpPr>
        <p:spPr>
          <a:xfrm>
            <a:off x="6083300" y="400367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3695700" y="272732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5308600" y="200342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6388100" y="408622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2247900" y="423862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3543300" y="416877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1511300" y="1489076"/>
            <a:ext cx="152400" cy="165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348570" y="212573"/>
            <a:ext cx="349521" cy="308127"/>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5228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4338"/>
            <a:ext cx="8229600" cy="1143000"/>
          </a:xfrm>
        </p:spPr>
        <p:txBody>
          <a:bodyPr>
            <a:normAutofit fontScale="90000"/>
          </a:bodyPr>
          <a:lstStyle/>
          <a:p>
            <a:pPr algn="l"/>
            <a:r>
              <a:rPr lang="en-US">
                <a:latin typeface="Arial Rounded MT Bold"/>
                <a:cs typeface="Arial Rounded MT Bold"/>
              </a:rPr>
              <a:t>Q: What drives microbial diversity in the marine subsurface?</a:t>
            </a:r>
          </a:p>
        </p:txBody>
      </p:sp>
      <p:sp>
        <p:nvSpPr>
          <p:cNvPr id="3" name="Title 1"/>
          <p:cNvSpPr txBox="1">
            <a:spLocks/>
          </p:cNvSpPr>
          <p:nvPr/>
        </p:nvSpPr>
        <p:spPr>
          <a:xfrm>
            <a:off x="762000" y="3665538"/>
            <a:ext cx="8229600" cy="11430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Rounded MT Bold"/>
                <a:cs typeface="Arial Rounded MT Bold"/>
              </a:rPr>
              <a:t>A1. Not the terminal electron acceptor (sulfate, iron, manganese, CO</a:t>
            </a:r>
            <a:r>
              <a:rPr lang="en-US" baseline="-25000">
                <a:latin typeface="Arial Rounded MT Bold"/>
                <a:cs typeface="Arial Rounded MT Bold"/>
              </a:rPr>
              <a:t>2</a:t>
            </a:r>
            <a:r>
              <a:rPr lang="en-US">
                <a:latin typeface="Arial Rounded MT Bold"/>
                <a:cs typeface="Arial Rounded MT Bold"/>
              </a:rPr>
              <a:t>)</a:t>
            </a:r>
          </a:p>
        </p:txBody>
      </p:sp>
    </p:spTree>
    <p:extLst>
      <p:ext uri="{BB962C8B-B14F-4D97-AF65-F5344CB8AC3E}">
        <p14:creationId xmlns:p14="http://schemas.microsoft.com/office/powerpoint/2010/main" val="8200418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06374"/>
            <a:ext cx="8229600" cy="5984875"/>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Rounded MT Bold"/>
                <a:cs typeface="Arial Rounded MT Bold"/>
              </a:rPr>
              <a:t>What about the rest of the subsurface microbial community?</a:t>
            </a:r>
          </a:p>
          <a:p>
            <a:pPr algn="l"/>
            <a:endParaRPr lang="en-US">
              <a:latin typeface="Arial Rounded MT Bold"/>
              <a:cs typeface="Arial Rounded MT Bold"/>
            </a:endParaRPr>
          </a:p>
          <a:p>
            <a:pPr algn="l"/>
            <a:r>
              <a:rPr lang="en-US" sz="3077">
                <a:latin typeface="Arial Rounded MT Bold"/>
                <a:cs typeface="Arial Rounded MT Bold"/>
              </a:rPr>
              <a:t>A3: Half of the potentially OM-degrading peptidases that were over-represented in sediment metagenomes were present in our single cells, and were found in either only archaea, or both archaea and bacteria. </a:t>
            </a:r>
            <a:r>
              <a:rPr lang="en-US" sz="3077">
                <a:solidFill>
                  <a:srgbClr val="FF6600"/>
                </a:solidFill>
                <a:latin typeface="Arial Rounded MT Bold"/>
                <a:cs typeface="Arial Rounded MT Bold"/>
              </a:rPr>
              <a:t>So, our single cells might actually be descriptive of the larger community, and archaea and bacteria both have sediment-specific peptidases.</a:t>
            </a:r>
            <a:r>
              <a:rPr lang="en-US" sz="3077">
                <a:latin typeface="Arial Rounded MT Bold"/>
                <a:cs typeface="Arial Rounded MT Bold"/>
              </a:rPr>
              <a:t> </a:t>
            </a:r>
            <a:endParaRPr lang="en-US" sz="3077">
              <a:solidFill>
                <a:srgbClr val="FF6600"/>
              </a:solidFill>
              <a:latin typeface="Arial Rounded MT Bold"/>
              <a:cs typeface="Arial Rounded MT Bold"/>
            </a:endParaRPr>
          </a:p>
          <a:p>
            <a:pPr algn="l"/>
            <a:endParaRPr lang="en-US" sz="4000">
              <a:latin typeface="Arial Rounded MT Bold"/>
              <a:cs typeface="Arial Rounded MT Bold"/>
            </a:endParaRPr>
          </a:p>
        </p:txBody>
      </p:sp>
    </p:spTree>
    <p:extLst>
      <p:ext uri="{BB962C8B-B14F-4D97-AF65-F5344CB8AC3E}">
        <p14:creationId xmlns:p14="http://schemas.microsoft.com/office/powerpoint/2010/main" val="1248524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69.tif"/>
          <p:cNvPicPr/>
          <p:nvPr/>
        </p:nvPicPr>
        <p:blipFill>
          <a:blip r:embed="rId2"/>
          <a:srcRect t="5699" b="16580"/>
          <a:stretch>
            <a:fillRect/>
          </a:stretch>
        </p:blipFill>
        <p:spPr>
          <a:xfrm>
            <a:off x="1539875" y="1730375"/>
            <a:ext cx="5143500" cy="4762500"/>
          </a:xfrm>
          <a:prstGeom prst="rect">
            <a:avLst/>
          </a:prstGeom>
        </p:spPr>
      </p:pic>
      <p:sp>
        <p:nvSpPr>
          <p:cNvPr id="3" name="Rectangle 2"/>
          <p:cNvSpPr/>
          <p:nvPr/>
        </p:nvSpPr>
        <p:spPr>
          <a:xfrm>
            <a:off x="619125" y="111125"/>
            <a:ext cx="7556499" cy="1785104"/>
          </a:xfrm>
          <a:prstGeom prst="rect">
            <a:avLst/>
          </a:prstGeom>
        </p:spPr>
        <p:txBody>
          <a:bodyPr wrap="square">
            <a:spAutoFit/>
          </a:bodyPr>
          <a:lstStyle/>
          <a:p>
            <a:r>
              <a:rPr lang="en-US" sz="2200">
                <a:latin typeface="Arial Rounded MT Bold"/>
                <a:cs typeface="Arial Rounded MT Bold"/>
              </a:rPr>
              <a:t>The peptidase that is the most over-represented in sediments (C69) increases relative to total metagenomic reads with sediment depth in both samples.</a:t>
            </a:r>
            <a:r>
              <a:rPr lang="en-US" sz="2200">
                <a:solidFill>
                  <a:srgbClr val="FF6600"/>
                </a:solidFill>
                <a:latin typeface="Arial Rounded MT Bold"/>
                <a:cs typeface="Arial Rounded MT Bold"/>
              </a:rPr>
              <a:t> Is this the first true deep subsurface peptidase?</a:t>
            </a:r>
          </a:p>
        </p:txBody>
      </p:sp>
      <p:sp>
        <p:nvSpPr>
          <p:cNvPr id="4" name="TextBox 3"/>
          <p:cNvSpPr txBox="1"/>
          <p:nvPr/>
        </p:nvSpPr>
        <p:spPr>
          <a:xfrm>
            <a:off x="6683375" y="6007100"/>
            <a:ext cx="2079625" cy="646331"/>
          </a:xfrm>
          <a:prstGeom prst="rect">
            <a:avLst/>
          </a:prstGeom>
          <a:noFill/>
        </p:spPr>
        <p:txBody>
          <a:bodyPr wrap="square" rtlCol="0">
            <a:spAutoFit/>
          </a:bodyPr>
          <a:lstStyle/>
          <a:p>
            <a:r>
              <a:rPr lang="en-US"/>
              <a:t>Analysis by Andrew Steen</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317500"/>
            <a:ext cx="8350251" cy="4585871"/>
          </a:xfrm>
          <a:prstGeom prst="rect">
            <a:avLst/>
          </a:prstGeom>
        </p:spPr>
        <p:txBody>
          <a:bodyPr wrap="square">
            <a:spAutoFit/>
          </a:bodyPr>
          <a:lstStyle/>
          <a:p>
            <a:r>
              <a:rPr lang="en-US" sz="4000">
                <a:latin typeface="Arial Rounded MT Bold"/>
                <a:cs typeface="Arial Rounded MT Bold"/>
              </a:rPr>
              <a:t>Directions for the immediate future:</a:t>
            </a:r>
          </a:p>
          <a:p>
            <a:endParaRPr lang="en-US" sz="2600">
              <a:latin typeface="Arial Rounded MT Bold"/>
              <a:cs typeface="Arial Rounded MT Bold"/>
            </a:endParaRPr>
          </a:p>
          <a:p>
            <a:pPr>
              <a:buFont typeface="Arial"/>
              <a:buChar char="•"/>
            </a:pPr>
            <a:r>
              <a:rPr lang="en-US" sz="2600">
                <a:latin typeface="Arial Rounded MT Bold"/>
                <a:cs typeface="Arial Rounded MT Bold"/>
              </a:rPr>
              <a:t>  Deeper sediments</a:t>
            </a:r>
          </a:p>
          <a:p>
            <a:pPr>
              <a:buFont typeface="Arial"/>
              <a:buChar char="•"/>
            </a:pPr>
            <a:endParaRPr lang="en-US" sz="1000">
              <a:latin typeface="Arial Rounded MT Bold"/>
              <a:cs typeface="Arial Rounded MT Bold"/>
            </a:endParaRPr>
          </a:p>
          <a:p>
            <a:pPr>
              <a:buFont typeface="Arial"/>
              <a:buChar char="•"/>
            </a:pPr>
            <a:r>
              <a:rPr lang="en-US" sz="2600">
                <a:latin typeface="Arial Rounded MT Bold"/>
                <a:cs typeface="Arial Rounded MT Bold"/>
              </a:rPr>
              <a:t>  More peptidase trends with depth and environments</a:t>
            </a:r>
          </a:p>
          <a:p>
            <a:pPr>
              <a:buFont typeface="Arial"/>
              <a:buChar char="•"/>
            </a:pPr>
            <a:endParaRPr lang="en-US" sz="1000">
              <a:latin typeface="Arial Rounded MT Bold"/>
              <a:cs typeface="Arial Rounded MT Bold"/>
            </a:endParaRPr>
          </a:p>
          <a:p>
            <a:pPr>
              <a:buFont typeface="Arial"/>
              <a:buChar char="•"/>
            </a:pPr>
            <a:r>
              <a:rPr lang="en-US" sz="2600">
                <a:latin typeface="Arial Rounded MT Bold"/>
                <a:cs typeface="Arial Rounded MT Bold"/>
              </a:rPr>
              <a:t>  Carbohydrates and lipids</a:t>
            </a:r>
          </a:p>
          <a:p>
            <a:pPr>
              <a:buFont typeface="Arial"/>
              <a:buChar char="•"/>
            </a:pPr>
            <a:endParaRPr lang="en-US" sz="1000">
              <a:latin typeface="Arial Rounded MT Bold"/>
              <a:cs typeface="Arial Rounded MT Bold"/>
            </a:endParaRPr>
          </a:p>
          <a:p>
            <a:pPr>
              <a:buFont typeface="Arial"/>
              <a:buChar char="•"/>
            </a:pPr>
            <a:r>
              <a:rPr lang="en-US" sz="2600">
                <a:latin typeface="Arial Rounded MT Bold"/>
                <a:cs typeface="Arial Rounded MT Bold"/>
              </a:rPr>
              <a:t>  Create an OM degradation database tool for other researchers to use</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03030" y="268146"/>
            <a:ext cx="8939370" cy="17003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362719" y="2404057"/>
            <a:ext cx="1972477" cy="1436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95269" y="2363036"/>
            <a:ext cx="1972477" cy="12108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95269" y="4523228"/>
            <a:ext cx="3703718" cy="830997"/>
          </a:xfrm>
          <a:prstGeom prst="rect">
            <a:avLst/>
          </a:prstGeom>
          <a:noFill/>
        </p:spPr>
        <p:txBody>
          <a:bodyPr wrap="square" rtlCol="0">
            <a:spAutoFit/>
          </a:bodyPr>
          <a:lstStyle/>
          <a:p>
            <a:pPr algn="ctr"/>
            <a:r>
              <a:rPr lang="en-US" sz="4800" dirty="0" smtClean="0"/>
              <a:t>wiki database</a:t>
            </a:r>
            <a:endParaRPr lang="en-US" sz="4800" dirty="0"/>
          </a:p>
        </p:txBody>
      </p:sp>
      <p:grpSp>
        <p:nvGrpSpPr>
          <p:cNvPr id="3" name="Group 2"/>
          <p:cNvGrpSpPr/>
          <p:nvPr/>
        </p:nvGrpSpPr>
        <p:grpSpPr>
          <a:xfrm>
            <a:off x="326530" y="5175695"/>
            <a:ext cx="3859319" cy="1200328"/>
            <a:chOff x="1511289" y="2317321"/>
            <a:chExt cx="2936264" cy="1200328"/>
          </a:xfrm>
        </p:grpSpPr>
        <p:sp>
          <p:nvSpPr>
            <p:cNvPr id="4" name="TextBox 3"/>
            <p:cNvSpPr txBox="1"/>
            <p:nvPr/>
          </p:nvSpPr>
          <p:spPr>
            <a:xfrm>
              <a:off x="1511289" y="2691541"/>
              <a:ext cx="1121048" cy="461665"/>
            </a:xfrm>
            <a:prstGeom prst="rect">
              <a:avLst/>
            </a:prstGeom>
            <a:noFill/>
          </p:spPr>
          <p:txBody>
            <a:bodyPr wrap="square" rtlCol="0">
              <a:spAutoFit/>
            </a:bodyPr>
            <a:lstStyle/>
            <a:p>
              <a:pPr algn="ctr"/>
              <a:r>
                <a:rPr lang="en-US" sz="2400" dirty="0" smtClean="0"/>
                <a:t>enzyme</a:t>
              </a:r>
              <a:endParaRPr lang="en-US" sz="2400" dirty="0"/>
            </a:p>
          </p:txBody>
        </p:sp>
        <p:sp>
          <p:nvSpPr>
            <p:cNvPr id="5" name="TextBox 4"/>
            <p:cNvSpPr txBox="1"/>
            <p:nvPr/>
          </p:nvSpPr>
          <p:spPr>
            <a:xfrm>
              <a:off x="3107718" y="2317321"/>
              <a:ext cx="1339835" cy="1200328"/>
            </a:xfrm>
            <a:prstGeom prst="rect">
              <a:avLst/>
            </a:prstGeom>
            <a:noFill/>
          </p:spPr>
          <p:txBody>
            <a:bodyPr wrap="square" rtlCol="0">
              <a:spAutoFit/>
            </a:bodyPr>
            <a:lstStyle/>
            <a:p>
              <a:pPr algn="ctr"/>
              <a:r>
                <a:rPr lang="en-US" sz="2400" dirty="0" smtClean="0"/>
                <a:t>OM degradation function</a:t>
              </a:r>
              <a:endParaRPr lang="en-US" sz="2400" dirty="0"/>
            </a:p>
          </p:txBody>
        </p:sp>
        <p:cxnSp>
          <p:nvCxnSpPr>
            <p:cNvPr id="6" name="Straight Arrow Connector 5"/>
            <p:cNvCxnSpPr/>
            <p:nvPr/>
          </p:nvCxnSpPr>
          <p:spPr>
            <a:xfrm>
              <a:off x="2632337" y="2965144"/>
              <a:ext cx="475381" cy="0"/>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103030" y="2373514"/>
            <a:ext cx="2064716" cy="1200329"/>
          </a:xfrm>
          <a:prstGeom prst="rect">
            <a:avLst/>
          </a:prstGeom>
          <a:noFill/>
        </p:spPr>
        <p:txBody>
          <a:bodyPr wrap="square" rtlCol="0">
            <a:spAutoFit/>
          </a:bodyPr>
          <a:lstStyle/>
          <a:p>
            <a:pPr algn="ctr"/>
            <a:r>
              <a:rPr lang="en-US" b="1" dirty="0" smtClean="0"/>
              <a:t>Curators:</a:t>
            </a:r>
            <a:br>
              <a:rPr lang="en-US" b="1" dirty="0" smtClean="0"/>
            </a:br>
            <a:r>
              <a:rPr lang="en-US" dirty="0" smtClean="0"/>
              <a:t>populate database using publicly available data</a:t>
            </a:r>
            <a:endParaRPr lang="en-US" dirty="0"/>
          </a:p>
        </p:txBody>
      </p:sp>
      <p:sp>
        <p:nvSpPr>
          <p:cNvPr id="8" name="TextBox 7"/>
          <p:cNvSpPr txBox="1"/>
          <p:nvPr/>
        </p:nvSpPr>
        <p:spPr>
          <a:xfrm>
            <a:off x="2362719" y="2363036"/>
            <a:ext cx="2064716" cy="1477328"/>
          </a:xfrm>
          <a:prstGeom prst="rect">
            <a:avLst/>
          </a:prstGeom>
          <a:noFill/>
        </p:spPr>
        <p:txBody>
          <a:bodyPr wrap="square" rtlCol="0">
            <a:spAutoFit/>
          </a:bodyPr>
          <a:lstStyle/>
          <a:p>
            <a:pPr algn="ctr"/>
            <a:r>
              <a:rPr lang="en-US" b="1" dirty="0" smtClean="0"/>
              <a:t>Community:</a:t>
            </a:r>
            <a:br>
              <a:rPr lang="en-US" b="1" dirty="0" smtClean="0"/>
            </a:br>
            <a:r>
              <a:rPr lang="en-US" dirty="0" smtClean="0"/>
              <a:t>refine database using primary literature &amp; research results</a:t>
            </a:r>
            <a:endParaRPr lang="en-US" dirty="0"/>
          </a:p>
        </p:txBody>
      </p:sp>
      <p:cxnSp>
        <p:nvCxnSpPr>
          <p:cNvPr id="9" name="Straight Arrow Connector 8"/>
          <p:cNvCxnSpPr/>
          <p:nvPr/>
        </p:nvCxnSpPr>
        <p:spPr>
          <a:xfrm flipH="1">
            <a:off x="2616200" y="3878464"/>
            <a:ext cx="778877" cy="845936"/>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135388" y="3726243"/>
            <a:ext cx="664607" cy="938045"/>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335196" y="2109036"/>
            <a:ext cx="4808805" cy="1200328"/>
          </a:xfrm>
          <a:prstGeom prst="rect">
            <a:avLst/>
          </a:prstGeom>
          <a:noFill/>
        </p:spPr>
        <p:txBody>
          <a:bodyPr wrap="square" rtlCol="0">
            <a:spAutoFit/>
          </a:bodyPr>
          <a:lstStyle/>
          <a:p>
            <a:pPr algn="ctr"/>
            <a:r>
              <a:rPr lang="en-US" sz="4800" dirty="0" smtClean="0"/>
              <a:t> </a:t>
            </a:r>
            <a:r>
              <a:rPr lang="en-US" sz="3600" dirty="0" smtClean="0"/>
              <a:t>metagenome processor</a:t>
            </a:r>
            <a:r>
              <a:rPr lang="en-US" sz="4800" dirty="0" smtClean="0"/>
              <a:t/>
            </a:r>
            <a:br>
              <a:rPr lang="en-US" sz="4800" dirty="0" smtClean="0"/>
            </a:br>
            <a:r>
              <a:rPr lang="en-US" sz="2400" dirty="0" smtClean="0"/>
              <a:t>R app w/ web-based GUI </a:t>
            </a:r>
            <a:endParaRPr lang="en-US" sz="2400" dirty="0"/>
          </a:p>
        </p:txBody>
      </p:sp>
      <p:sp>
        <p:nvSpPr>
          <p:cNvPr id="12" name="TextBox 11"/>
          <p:cNvSpPr txBox="1"/>
          <p:nvPr/>
        </p:nvSpPr>
        <p:spPr>
          <a:xfrm>
            <a:off x="4547195" y="3935206"/>
            <a:ext cx="4218124" cy="2585323"/>
          </a:xfrm>
          <a:prstGeom prst="rect">
            <a:avLst/>
          </a:prstGeom>
          <a:noFill/>
        </p:spPr>
        <p:txBody>
          <a:bodyPr wrap="square" rtlCol="0">
            <a:spAutoFit/>
          </a:bodyPr>
          <a:lstStyle/>
          <a:p>
            <a:pPr algn="ctr"/>
            <a:r>
              <a:rPr lang="en-US" sz="4800" dirty="0" smtClean="0"/>
              <a:t>Product</a:t>
            </a:r>
          </a:p>
          <a:p>
            <a:pPr marL="285750" indent="-285750">
              <a:buFont typeface="Arial"/>
              <a:buChar char="•"/>
            </a:pPr>
            <a:r>
              <a:rPr lang="en-US" dirty="0" smtClean="0"/>
              <a:t>Relative abundance and putative function of peptidases in metagenome</a:t>
            </a:r>
          </a:p>
          <a:p>
            <a:pPr marL="285750" indent="-285750">
              <a:buFont typeface="Arial"/>
              <a:buChar char="•"/>
            </a:pPr>
            <a:r>
              <a:rPr lang="en-US" dirty="0" smtClean="0"/>
              <a:t>Depth/location trends of genes (at various levels of classification)</a:t>
            </a:r>
          </a:p>
          <a:p>
            <a:pPr marL="285750" indent="-285750">
              <a:buFont typeface="Arial"/>
              <a:buChar char="•"/>
            </a:pPr>
            <a:r>
              <a:rPr lang="en-US" dirty="0" smtClean="0"/>
              <a:t>Easy comparison with previously-published </a:t>
            </a:r>
            <a:r>
              <a:rPr lang="en-US" dirty="0" err="1" smtClean="0"/>
              <a:t>metagenomes</a:t>
            </a:r>
            <a:r>
              <a:rPr lang="en-US" dirty="0" smtClean="0"/>
              <a:t> </a:t>
            </a:r>
            <a:endParaRPr lang="en-US" dirty="0"/>
          </a:p>
        </p:txBody>
      </p:sp>
      <p:cxnSp>
        <p:nvCxnSpPr>
          <p:cNvPr id="13" name="Straight Arrow Connector 12"/>
          <p:cNvCxnSpPr>
            <a:stCxn id="2" idx="3"/>
          </p:cNvCxnSpPr>
          <p:nvPr/>
        </p:nvCxnSpPr>
        <p:spPr>
          <a:xfrm flipV="1">
            <a:off x="3898987" y="2933700"/>
            <a:ext cx="1181013" cy="2005027"/>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513437" y="3389113"/>
            <a:ext cx="0" cy="651985"/>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51779" y="293546"/>
            <a:ext cx="9597948" cy="1569660"/>
          </a:xfrm>
          <a:prstGeom prst="rect">
            <a:avLst/>
          </a:prstGeom>
          <a:noFill/>
        </p:spPr>
        <p:txBody>
          <a:bodyPr wrap="square" rtlCol="0">
            <a:spAutoFit/>
          </a:bodyPr>
          <a:lstStyle/>
          <a:p>
            <a:pPr algn="ctr"/>
            <a:r>
              <a:rPr lang="en-US" sz="4800" dirty="0" smtClean="0"/>
              <a:t>Biochemical and Ecological Analysis Tool for OM degradation</a:t>
            </a:r>
            <a:endParaRPr lang="en-US" sz="4800" dirty="0"/>
          </a:p>
        </p:txBody>
      </p:sp>
    </p:spTree>
    <p:extLst>
      <p:ext uri="{BB962C8B-B14F-4D97-AF65-F5344CB8AC3E}">
        <p14:creationId xmlns:p14="http://schemas.microsoft.com/office/powerpoint/2010/main" val="9598727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596231"/>
            <a:ext cx="5124450" cy="5123466"/>
          </a:xfrm>
        </p:spPr>
        <p:txBody>
          <a:bodyPr>
            <a:normAutofit fontScale="92500"/>
          </a:bodyPr>
          <a:lstStyle/>
          <a:p>
            <a:pPr marL="0" indent="0">
              <a:buNone/>
            </a:pPr>
            <a:endParaRPr lang="en-US" sz="1000" dirty="0" smtClean="0">
              <a:solidFill>
                <a:srgbClr val="000000"/>
              </a:solidFill>
            </a:endParaRPr>
          </a:p>
          <a:p>
            <a:pPr marL="0" indent="0">
              <a:buNone/>
            </a:pPr>
            <a:r>
              <a:rPr lang="en-US" sz="2400" b="1" dirty="0" smtClean="0">
                <a:solidFill>
                  <a:srgbClr val="000000"/>
                </a:solidFill>
              </a:rPr>
              <a:t>Aarhus University</a:t>
            </a:r>
            <a:r>
              <a:rPr lang="en-US" sz="2400" dirty="0" smtClean="0">
                <a:solidFill>
                  <a:srgbClr val="000000"/>
                </a:solidFill>
              </a:rPr>
              <a:t>: Lars Schreiber, </a:t>
            </a:r>
            <a:r>
              <a:rPr lang="en-US" sz="2400" dirty="0" err="1" smtClean="0">
                <a:solidFill>
                  <a:srgbClr val="000000"/>
                </a:solidFill>
              </a:rPr>
              <a:t>Dorthe</a:t>
            </a:r>
            <a:r>
              <a:rPr lang="en-US" sz="2400" dirty="0" smtClean="0">
                <a:solidFill>
                  <a:srgbClr val="000000"/>
                </a:solidFill>
              </a:rPr>
              <a:t> Petersen, Kasper </a:t>
            </a:r>
            <a:r>
              <a:rPr lang="en-US" sz="2400" dirty="0" err="1" smtClean="0">
                <a:solidFill>
                  <a:srgbClr val="000000"/>
                </a:solidFill>
              </a:rPr>
              <a:t>Kjeldsen</a:t>
            </a:r>
            <a:r>
              <a:rPr lang="en-US" sz="2400" dirty="0" smtClean="0">
                <a:solidFill>
                  <a:srgbClr val="000000"/>
                </a:solidFill>
              </a:rPr>
              <a:t>, Mark Lever, Andreas Schramm, Bo Barker Jorgensen</a:t>
            </a:r>
            <a:endParaRPr lang="en-US" sz="2400" dirty="0">
              <a:solidFill>
                <a:srgbClr val="000000"/>
              </a:solidFill>
            </a:endParaRPr>
          </a:p>
          <a:p>
            <a:pPr marL="0" indent="0">
              <a:buNone/>
            </a:pPr>
            <a:endParaRPr lang="en-US" sz="1000" b="1" dirty="0" smtClean="0">
              <a:solidFill>
                <a:srgbClr val="000000"/>
              </a:solidFill>
            </a:endParaRPr>
          </a:p>
          <a:p>
            <a:pPr marL="0" indent="0">
              <a:buNone/>
            </a:pPr>
            <a:r>
              <a:rPr lang="en-US" sz="2400" b="1" dirty="0" smtClean="0">
                <a:solidFill>
                  <a:srgbClr val="000000"/>
                </a:solidFill>
              </a:rPr>
              <a:t>Max </a:t>
            </a:r>
            <a:r>
              <a:rPr lang="en-US" sz="2400" b="1" dirty="0">
                <a:solidFill>
                  <a:srgbClr val="000000"/>
                </a:solidFill>
              </a:rPr>
              <a:t>Plank Institute for Marine Microbiology in Bremen, </a:t>
            </a:r>
            <a:r>
              <a:rPr lang="en-US" sz="2400" b="1" dirty="0" smtClean="0">
                <a:solidFill>
                  <a:srgbClr val="000000"/>
                </a:solidFill>
              </a:rPr>
              <a:t>Germany</a:t>
            </a:r>
            <a:r>
              <a:rPr lang="en-US" sz="2400" dirty="0" smtClean="0">
                <a:solidFill>
                  <a:srgbClr val="000000"/>
                </a:solidFill>
              </a:rPr>
              <a:t>: Michael Richter, Sara </a:t>
            </a:r>
            <a:r>
              <a:rPr lang="en-US" sz="2400" dirty="0" err="1" smtClean="0">
                <a:solidFill>
                  <a:srgbClr val="000000"/>
                </a:solidFill>
              </a:rPr>
              <a:t>Kleindeinst</a:t>
            </a:r>
            <a:r>
              <a:rPr lang="en-US" sz="2400" dirty="0" smtClean="0">
                <a:solidFill>
                  <a:srgbClr val="000000"/>
                </a:solidFill>
              </a:rPr>
              <a:t>, Sabine </a:t>
            </a:r>
            <a:r>
              <a:rPr lang="en-US" sz="2400" dirty="0" err="1" smtClean="0">
                <a:solidFill>
                  <a:srgbClr val="000000"/>
                </a:solidFill>
              </a:rPr>
              <a:t>Lenk</a:t>
            </a:r>
          </a:p>
          <a:p>
            <a:pPr marL="0" indent="0">
              <a:buNone/>
            </a:pPr>
            <a:endParaRPr lang="en-US" sz="1000" dirty="0" smtClean="0">
              <a:solidFill>
                <a:srgbClr val="000000"/>
              </a:solidFill>
            </a:endParaRPr>
          </a:p>
          <a:p>
            <a:pPr marL="0" indent="0">
              <a:buNone/>
            </a:pPr>
            <a:r>
              <a:rPr lang="en-US" sz="2400" b="1" dirty="0" smtClean="0">
                <a:solidFill>
                  <a:srgbClr val="000000"/>
                </a:solidFill>
              </a:rPr>
              <a:t>Bigelow Institute for Ocean Sciences</a:t>
            </a:r>
            <a:r>
              <a:rPr lang="en-US" sz="2400" dirty="0" smtClean="0">
                <a:solidFill>
                  <a:srgbClr val="000000"/>
                </a:solidFill>
              </a:rPr>
              <a:t>: </a:t>
            </a:r>
            <a:r>
              <a:rPr lang="en-US" sz="2400" dirty="0" err="1" smtClean="0">
                <a:solidFill>
                  <a:srgbClr val="000000"/>
                </a:solidFill>
              </a:rPr>
              <a:t>Ramunas</a:t>
            </a:r>
            <a:r>
              <a:rPr lang="en-US" sz="2400" dirty="0" smtClean="0">
                <a:solidFill>
                  <a:srgbClr val="000000"/>
                </a:solidFill>
              </a:rPr>
              <a:t> </a:t>
            </a:r>
            <a:r>
              <a:rPr lang="en-US" sz="2400" dirty="0" err="1" smtClean="0">
                <a:solidFill>
                  <a:srgbClr val="000000"/>
                </a:solidFill>
              </a:rPr>
              <a:t>Stepanauskas</a:t>
            </a:r>
            <a:r>
              <a:rPr lang="en-US" sz="2400" dirty="0" smtClean="0">
                <a:solidFill>
                  <a:srgbClr val="000000"/>
                </a:solidFill>
              </a:rPr>
              <a:t>, Wendy Bellows, Jochen Nuester</a:t>
            </a:r>
          </a:p>
          <a:p>
            <a:pPr marL="0" indent="0">
              <a:buNone/>
            </a:pPr>
            <a:endParaRPr lang="en-US" sz="1081" dirty="0" smtClean="0">
              <a:solidFill>
                <a:srgbClr val="000000"/>
              </a:solidFill>
            </a:endParaRPr>
          </a:p>
          <a:p>
            <a:pPr marL="0" indent="0">
              <a:buNone/>
            </a:pPr>
            <a:r>
              <a:rPr lang="en-US" sz="2400" b="1" dirty="0" smtClean="0">
                <a:solidFill>
                  <a:srgbClr val="000000"/>
                </a:solidFill>
              </a:rPr>
              <a:t>University of Tennessee: </a:t>
            </a:r>
            <a:r>
              <a:rPr lang="en-US" sz="2400" dirty="0" smtClean="0">
                <a:solidFill>
                  <a:srgbClr val="000000"/>
                </a:solidFill>
              </a:rPr>
              <a:t>Andrew Steen, Jordan Bird</a:t>
            </a:r>
          </a:p>
          <a:p>
            <a:pPr marL="0" indent="0">
              <a:buNone/>
            </a:pPr>
            <a:endParaRPr lang="en-US" sz="1000" dirty="0">
              <a:solidFill>
                <a:srgbClr val="000000"/>
              </a:solidFill>
            </a:endParaRPr>
          </a:p>
        </p:txBody>
      </p:sp>
      <p:pic>
        <p:nvPicPr>
          <p:cNvPr id="8" name="Picture 579"/>
          <p:cNvPicPr>
            <a:picLocks noChangeAspect="1" noChangeArrowheads="1"/>
          </p:cNvPicPr>
          <p:nvPr/>
        </p:nvPicPr>
        <p:blipFill>
          <a:blip r:embed="rId2"/>
          <a:srcRect/>
          <a:stretch>
            <a:fillRect/>
          </a:stretch>
        </p:blipFill>
        <p:spPr bwMode="auto">
          <a:xfrm>
            <a:off x="36729988" y="1098550"/>
            <a:ext cx="2560637" cy="2590800"/>
          </a:xfrm>
          <a:prstGeom prst="rect">
            <a:avLst/>
          </a:prstGeom>
          <a:noFill/>
          <a:ln w="9525">
            <a:noFill/>
            <a:miter lim="800000"/>
            <a:headEnd/>
            <a:tailEnd/>
          </a:ln>
          <a:effectLst/>
        </p:spPr>
      </p:pic>
      <p:pic>
        <p:nvPicPr>
          <p:cNvPr id="9" name="Picture 579"/>
          <p:cNvPicPr>
            <a:picLocks noChangeAspect="1" noChangeArrowheads="1"/>
          </p:cNvPicPr>
          <p:nvPr/>
        </p:nvPicPr>
        <p:blipFill>
          <a:blip r:embed="rId2"/>
          <a:srcRect/>
          <a:stretch>
            <a:fillRect/>
          </a:stretch>
        </p:blipFill>
        <p:spPr bwMode="auto">
          <a:xfrm>
            <a:off x="36882388" y="1250950"/>
            <a:ext cx="2560637" cy="2590800"/>
          </a:xfrm>
          <a:prstGeom prst="rect">
            <a:avLst/>
          </a:prstGeom>
          <a:noFill/>
          <a:ln w="9525">
            <a:noFill/>
            <a:miter lim="800000"/>
            <a:headEnd/>
            <a:tailEnd/>
          </a:ln>
          <a:effectLst/>
        </p:spPr>
      </p:pic>
      <p:pic>
        <p:nvPicPr>
          <p:cNvPr id="13" name="Picture 152"/>
          <p:cNvPicPr>
            <a:picLocks noChangeAspect="1" noChangeArrowheads="1"/>
          </p:cNvPicPr>
          <p:nvPr/>
        </p:nvPicPr>
        <p:blipFill>
          <a:blip r:embed="rId3"/>
          <a:srcRect/>
          <a:stretch>
            <a:fillRect/>
          </a:stretch>
        </p:blipFill>
        <p:spPr bwMode="auto">
          <a:xfrm>
            <a:off x="25679400" y="1676400"/>
            <a:ext cx="5638800" cy="1347788"/>
          </a:xfrm>
          <a:prstGeom prst="rect">
            <a:avLst/>
          </a:prstGeom>
          <a:noFill/>
        </p:spPr>
      </p:pic>
      <p:pic>
        <p:nvPicPr>
          <p:cNvPr id="14" name="Picture 152"/>
          <p:cNvPicPr>
            <a:picLocks noChangeAspect="1" noChangeArrowheads="1"/>
          </p:cNvPicPr>
          <p:nvPr/>
        </p:nvPicPr>
        <p:blipFill>
          <a:blip r:embed="rId3"/>
          <a:srcRect/>
          <a:stretch>
            <a:fillRect/>
          </a:stretch>
        </p:blipFill>
        <p:spPr bwMode="auto">
          <a:xfrm>
            <a:off x="25831800" y="1828800"/>
            <a:ext cx="5638800" cy="1347788"/>
          </a:xfrm>
          <a:prstGeom prst="rect">
            <a:avLst/>
          </a:prstGeom>
          <a:noFill/>
        </p:spPr>
      </p:pic>
      <p:grpSp>
        <p:nvGrpSpPr>
          <p:cNvPr id="6" name="Group 6"/>
          <p:cNvGrpSpPr>
            <a:grpSpLocks/>
          </p:cNvGrpSpPr>
          <p:nvPr/>
        </p:nvGrpSpPr>
        <p:grpSpPr bwMode="auto">
          <a:xfrm>
            <a:off x="24765000" y="1938338"/>
            <a:ext cx="4114800" cy="1893887"/>
            <a:chOff x="24000" y="1296"/>
            <a:chExt cx="2592" cy="1220"/>
          </a:xfrm>
        </p:grpSpPr>
        <p:pic>
          <p:nvPicPr>
            <p:cNvPr id="17" name="Picture 7" descr="starblock"/>
            <p:cNvPicPr>
              <a:picLocks noChangeAspect="1" noChangeArrowheads="1"/>
            </p:cNvPicPr>
            <p:nvPr/>
          </p:nvPicPr>
          <p:blipFill>
            <a:blip r:embed="rId4"/>
            <a:srcRect/>
            <a:stretch>
              <a:fillRect/>
            </a:stretch>
          </p:blipFill>
          <p:spPr bwMode="auto">
            <a:xfrm>
              <a:off x="24000" y="1296"/>
              <a:ext cx="2592" cy="1220"/>
            </a:xfrm>
            <a:prstGeom prst="rect">
              <a:avLst/>
            </a:prstGeom>
            <a:noFill/>
          </p:spPr>
        </p:pic>
        <p:sp>
          <p:nvSpPr>
            <p:cNvPr id="18" name="Text Box 8"/>
            <p:cNvSpPr txBox="1">
              <a:spLocks noChangeArrowheads="1"/>
            </p:cNvSpPr>
            <p:nvPr/>
          </p:nvSpPr>
          <p:spPr bwMode="auto">
            <a:xfrm>
              <a:off x="25664" y="2044"/>
              <a:ext cx="867" cy="255"/>
            </a:xfrm>
            <a:prstGeom prst="rect">
              <a:avLst/>
            </a:prstGeom>
            <a:noFill/>
            <a:ln w="9525">
              <a:noFill/>
              <a:miter lim="800000"/>
              <a:headEnd/>
              <a:tailEnd/>
            </a:ln>
            <a:effectLst/>
          </p:spPr>
          <p:txBody>
            <a:bodyPr wrap="none">
              <a:prstTxWarp prst="textNoShape">
                <a:avLst/>
              </a:prstTxWarp>
              <a:spAutoFit/>
            </a:bodyPr>
            <a:lstStyle/>
            <a:p>
              <a:r>
                <a:rPr lang="en-US" sz="2000">
                  <a:effectLst>
                    <a:outerShdw blurRad="38100" dist="38100" dir="2700000" algn="tl">
                      <a:srgbClr val="000000"/>
                    </a:outerShdw>
                  </a:effectLst>
                  <a:latin typeface="Goudy Old Style" charset="0"/>
                </a:rPr>
                <a:t>91671401-0</a:t>
              </a:r>
            </a:p>
          </p:txBody>
        </p:sp>
      </p:grpSp>
      <p:pic>
        <p:nvPicPr>
          <p:cNvPr id="4" name="Picture 3" descr="Danish research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9510" y="3689350"/>
            <a:ext cx="3030169" cy="1328737"/>
          </a:xfrm>
          <a:prstGeom prst="rect">
            <a:avLst/>
          </a:prstGeom>
        </p:spPr>
      </p:pic>
      <p:pic>
        <p:nvPicPr>
          <p:cNvPr id="5" name="Picture 4" descr="MPI_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4558" y="5018087"/>
            <a:ext cx="1891284" cy="1507578"/>
          </a:xfrm>
          <a:prstGeom prst="rect">
            <a:avLst/>
          </a:prstGeom>
        </p:spPr>
      </p:pic>
      <p:pic>
        <p:nvPicPr>
          <p:cNvPr id="15" name="Picture 14" descr="knoxville.png"/>
          <p:cNvPicPr>
            <a:picLocks noChangeAspect="1"/>
          </p:cNvPicPr>
          <p:nvPr/>
        </p:nvPicPr>
        <p:blipFill>
          <a:blip r:embed="rId7"/>
          <a:stretch>
            <a:fillRect/>
          </a:stretch>
        </p:blipFill>
        <p:spPr>
          <a:xfrm>
            <a:off x="133350" y="81041"/>
            <a:ext cx="8756649" cy="1595359"/>
          </a:xfrm>
          <a:prstGeom prst="rect">
            <a:avLst/>
          </a:prstGeom>
        </p:spPr>
      </p:pic>
      <p:sp>
        <p:nvSpPr>
          <p:cNvPr id="2" name="Title 1"/>
          <p:cNvSpPr>
            <a:spLocks noGrp="1"/>
          </p:cNvSpPr>
          <p:nvPr>
            <p:ph type="title"/>
          </p:nvPr>
        </p:nvSpPr>
        <p:spPr>
          <a:xfrm>
            <a:off x="384175" y="262731"/>
            <a:ext cx="4076700" cy="908844"/>
          </a:xfrm>
        </p:spPr>
        <p:txBody>
          <a:bodyPr/>
          <a:lstStyle/>
          <a:p>
            <a:r>
              <a:rPr lang="en-US" dirty="0">
                <a:solidFill>
                  <a:srgbClr val="000000"/>
                </a:solidFill>
              </a:rPr>
              <a:t>Thank you!</a:t>
            </a:r>
          </a:p>
        </p:txBody>
      </p:sp>
      <p:pic>
        <p:nvPicPr>
          <p:cNvPr id="16" name="Picture 15" descr="C-DEBIlogo3sq.jpg"/>
          <p:cNvPicPr>
            <a:picLocks noChangeAspect="1"/>
          </p:cNvPicPr>
          <p:nvPr/>
        </p:nvPicPr>
        <p:blipFill>
          <a:blip r:embed="rId8"/>
          <a:stretch>
            <a:fillRect/>
          </a:stretch>
        </p:blipFill>
        <p:spPr>
          <a:xfrm>
            <a:off x="6154558" y="1828800"/>
            <a:ext cx="1600073" cy="1600073"/>
          </a:xfrm>
          <a:prstGeom prst="rect">
            <a:avLst/>
          </a:prstGeom>
        </p:spPr>
      </p:pic>
    </p:spTree>
    <p:extLst>
      <p:ext uri="{BB962C8B-B14F-4D97-AF65-F5344CB8AC3E}">
        <p14:creationId xmlns:p14="http://schemas.microsoft.com/office/powerpoint/2010/main" val="35240901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4 at 10.48.12 AM.png"/>
          <p:cNvPicPr>
            <a:picLocks noChangeAspect="1"/>
          </p:cNvPicPr>
          <p:nvPr/>
        </p:nvPicPr>
        <p:blipFill>
          <a:blip r:embed="rId2">
            <a:extLst>
              <a:ext uri="{28A0092B-C50C-407E-A947-70E740481C1C}">
                <a14:useLocalDpi xmlns:a14="http://schemas.microsoft.com/office/drawing/2010/main" val="0"/>
              </a:ext>
            </a:extLst>
          </a:blip>
          <a:srcRect l="56571" r="5174" b="6207"/>
          <a:stretch>
            <a:fillRect/>
          </a:stretch>
        </p:blipFill>
        <p:spPr>
          <a:xfrm rot="5400000">
            <a:off x="2435225" y="1212362"/>
            <a:ext cx="3216275" cy="5017249"/>
          </a:xfrm>
          <a:prstGeom prst="rect">
            <a:avLst/>
          </a:prstGeom>
        </p:spPr>
      </p:pic>
      <p:sp>
        <p:nvSpPr>
          <p:cNvPr id="3" name="TextBox 2"/>
          <p:cNvSpPr txBox="1"/>
          <p:nvPr/>
        </p:nvSpPr>
        <p:spPr>
          <a:xfrm>
            <a:off x="6086475" y="6382788"/>
            <a:ext cx="3009900" cy="369332"/>
          </a:xfrm>
          <a:prstGeom prst="rect">
            <a:avLst/>
          </a:prstGeom>
          <a:noFill/>
        </p:spPr>
        <p:txBody>
          <a:bodyPr wrap="square" rtlCol="0">
            <a:spAutoFit/>
          </a:bodyPr>
          <a:lstStyle/>
          <a:p>
            <a:r>
              <a:rPr lang="en-US"/>
              <a:t>Biddle et al. 2006, PNAS</a:t>
            </a:r>
          </a:p>
        </p:txBody>
      </p:sp>
      <p:sp>
        <p:nvSpPr>
          <p:cNvPr id="5" name="TextBox 4"/>
          <p:cNvSpPr txBox="1"/>
          <p:nvPr/>
        </p:nvSpPr>
        <p:spPr>
          <a:xfrm>
            <a:off x="619125" y="195240"/>
            <a:ext cx="7651749" cy="1015663"/>
          </a:xfrm>
          <a:prstGeom prst="rect">
            <a:avLst/>
          </a:prstGeom>
          <a:noFill/>
        </p:spPr>
        <p:txBody>
          <a:bodyPr wrap="square" rtlCol="0">
            <a:spAutoFit/>
          </a:bodyPr>
          <a:lstStyle/>
          <a:p>
            <a:r>
              <a:rPr lang="en-US" sz="3000" b="1">
                <a:solidFill>
                  <a:srgbClr val="FF0000"/>
                </a:solidFill>
              </a:rPr>
              <a:t>Archaeal biomass </a:t>
            </a:r>
            <a:r>
              <a:rPr lang="en-US" sz="3000"/>
              <a:t>comes from</a:t>
            </a:r>
            <a:r>
              <a:rPr lang="en-US" sz="3000" b="1"/>
              <a:t> Organic Matter (vertical lines)</a:t>
            </a:r>
            <a:r>
              <a:rPr lang="en-US" sz="3000"/>
              <a:t>, not</a:t>
            </a:r>
            <a:r>
              <a:rPr lang="en-US" sz="3000">
                <a:solidFill>
                  <a:srgbClr val="FF0000"/>
                </a:solidFill>
              </a:rPr>
              <a:t> </a:t>
            </a:r>
            <a:r>
              <a:rPr lang="en-US" sz="3000" b="1">
                <a:solidFill>
                  <a:srgbClr val="008000"/>
                </a:solidFill>
              </a:rPr>
              <a:t>Inorganic carbon</a:t>
            </a:r>
          </a:p>
        </p:txBody>
      </p:sp>
      <p:sp>
        <p:nvSpPr>
          <p:cNvPr id="6" name="TextBox 5"/>
          <p:cNvSpPr txBox="1"/>
          <p:nvPr/>
        </p:nvSpPr>
        <p:spPr>
          <a:xfrm>
            <a:off x="784225" y="3277122"/>
            <a:ext cx="647700" cy="369332"/>
          </a:xfrm>
          <a:prstGeom prst="rect">
            <a:avLst/>
          </a:prstGeom>
          <a:noFill/>
        </p:spPr>
        <p:txBody>
          <a:bodyPr wrap="square" rtlCol="0">
            <a:spAutoFit/>
          </a:bodyPr>
          <a:lstStyle/>
          <a:p>
            <a:r>
              <a:rPr lang="en-US">
                <a:latin typeface="Symbol" charset="2"/>
                <a:cs typeface="Symbol" charset="2"/>
              </a:rPr>
              <a:t>d</a:t>
            </a:r>
            <a:r>
              <a:rPr lang="en-US" baseline="30000"/>
              <a:t>13</a:t>
            </a:r>
            <a:r>
              <a:rPr lang="en-US"/>
              <a:t>C</a:t>
            </a:r>
          </a:p>
        </p:txBody>
      </p:sp>
      <p:sp>
        <p:nvSpPr>
          <p:cNvPr id="7" name="TextBox 6"/>
          <p:cNvSpPr txBox="1"/>
          <p:nvPr/>
        </p:nvSpPr>
        <p:spPr>
          <a:xfrm>
            <a:off x="2371724" y="5334012"/>
            <a:ext cx="3597276" cy="369332"/>
          </a:xfrm>
          <a:prstGeom prst="rect">
            <a:avLst/>
          </a:prstGeom>
          <a:noFill/>
        </p:spPr>
        <p:txBody>
          <a:bodyPr wrap="square" rtlCol="0">
            <a:spAutoFit/>
          </a:bodyPr>
          <a:lstStyle/>
          <a:p>
            <a:r>
              <a:rPr lang="en-US">
                <a:latin typeface="Arial Rounded MT Bold"/>
                <a:cs typeface="Arial Rounded MT Bold"/>
              </a:rPr>
              <a:t>Different subusrface samples  </a:t>
            </a:r>
          </a:p>
        </p:txBody>
      </p:sp>
    </p:spTree>
    <p:extLst>
      <p:ext uri="{BB962C8B-B14F-4D97-AF65-F5344CB8AC3E}">
        <p14:creationId xmlns:p14="http://schemas.microsoft.com/office/powerpoint/2010/main" val="4288276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4338"/>
            <a:ext cx="8229600" cy="1143000"/>
          </a:xfrm>
        </p:spPr>
        <p:txBody>
          <a:bodyPr>
            <a:normAutofit fontScale="90000"/>
          </a:bodyPr>
          <a:lstStyle/>
          <a:p>
            <a:pPr algn="l"/>
            <a:r>
              <a:rPr lang="en-US">
                <a:latin typeface="Arial Rounded MT Bold"/>
                <a:cs typeface="Arial Rounded MT Bold"/>
              </a:rPr>
              <a:t>Q: What drives microbial diversity in the marine subsurface?</a:t>
            </a:r>
          </a:p>
        </p:txBody>
      </p:sp>
      <p:sp>
        <p:nvSpPr>
          <p:cNvPr id="3" name="Title 1"/>
          <p:cNvSpPr txBox="1">
            <a:spLocks/>
          </p:cNvSpPr>
          <p:nvPr/>
        </p:nvSpPr>
        <p:spPr>
          <a:xfrm>
            <a:off x="762000" y="3665538"/>
            <a:ext cx="8229600" cy="11430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Rounded MT Bold"/>
                <a:cs typeface="Arial Rounded MT Bold"/>
              </a:rPr>
              <a:t>A1. Not the terminal electron acceptor (sulfate, iron, manganese, CO</a:t>
            </a:r>
            <a:r>
              <a:rPr lang="en-US" baseline="-25000">
                <a:latin typeface="Arial Rounded MT Bold"/>
                <a:cs typeface="Arial Rounded MT Bold"/>
              </a:rPr>
              <a:t>2</a:t>
            </a:r>
            <a:r>
              <a:rPr lang="en-US">
                <a:latin typeface="Arial Rounded MT Bold"/>
                <a:cs typeface="Arial Rounded MT Bold"/>
              </a:rPr>
              <a:t>)</a:t>
            </a:r>
          </a:p>
        </p:txBody>
      </p:sp>
      <p:sp>
        <p:nvSpPr>
          <p:cNvPr id="4" name="Title 1"/>
          <p:cNvSpPr txBox="1">
            <a:spLocks/>
          </p:cNvSpPr>
          <p:nvPr/>
        </p:nvSpPr>
        <p:spPr>
          <a:xfrm>
            <a:off x="762000" y="4816476"/>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a:latin typeface="Arial Rounded MT Bold"/>
                <a:cs typeface="Arial Rounded MT Bold"/>
              </a:rPr>
              <a:t>A2. Most likely organic matter</a:t>
            </a:r>
          </a:p>
        </p:txBody>
      </p:sp>
    </p:spTree>
    <p:extLst>
      <p:ext uri="{BB962C8B-B14F-4D97-AF65-F5344CB8AC3E}">
        <p14:creationId xmlns:p14="http://schemas.microsoft.com/office/powerpoint/2010/main" val="20213812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7-24 at 9.33.11 AM.png"/>
          <p:cNvPicPr>
            <a:picLocks noChangeAspect="1"/>
          </p:cNvPicPr>
          <p:nvPr/>
        </p:nvPicPr>
        <p:blipFill rotWithShape="1">
          <a:blip r:embed="rId2">
            <a:extLst>
              <a:ext uri="{28A0092B-C50C-407E-A947-70E740481C1C}">
                <a14:useLocalDpi xmlns:a14="http://schemas.microsoft.com/office/drawing/2010/main" val="0"/>
              </a:ext>
            </a:extLst>
          </a:blip>
          <a:srcRect t="7565"/>
          <a:stretch/>
        </p:blipFill>
        <p:spPr>
          <a:xfrm>
            <a:off x="3416300" y="723900"/>
            <a:ext cx="1816842" cy="3491953"/>
          </a:xfrm>
          <a:prstGeom prst="rect">
            <a:avLst/>
          </a:prstGeom>
        </p:spPr>
      </p:pic>
      <p:pic>
        <p:nvPicPr>
          <p:cNvPr id="6" name="Picture 5" descr="Screen Shot 2013-07-24 at 9.34.00 AM.png"/>
          <p:cNvPicPr>
            <a:picLocks noChangeAspect="1"/>
          </p:cNvPicPr>
          <p:nvPr/>
        </p:nvPicPr>
        <p:blipFill rotWithShape="1">
          <a:blip r:embed="rId3">
            <a:extLst>
              <a:ext uri="{28A0092B-C50C-407E-A947-70E740481C1C}">
                <a14:useLocalDpi xmlns:a14="http://schemas.microsoft.com/office/drawing/2010/main" val="0"/>
              </a:ext>
            </a:extLst>
          </a:blip>
          <a:srcRect t="7936"/>
          <a:stretch/>
        </p:blipFill>
        <p:spPr>
          <a:xfrm>
            <a:off x="5588000" y="723900"/>
            <a:ext cx="1827921" cy="3314700"/>
          </a:xfrm>
          <a:prstGeom prst="rect">
            <a:avLst/>
          </a:prstGeom>
        </p:spPr>
      </p:pic>
      <p:pic>
        <p:nvPicPr>
          <p:cNvPr id="7" name="Picture 6" descr="1251 Leg 204 upper 250m.tif"/>
          <p:cNvPicPr>
            <a:picLocks noChangeAspect="1"/>
          </p:cNvPicPr>
          <p:nvPr/>
        </p:nvPicPr>
        <p:blipFill rotWithShape="1">
          <a:blip r:embed="rId4">
            <a:extLst>
              <a:ext uri="{28A0092B-C50C-407E-A947-70E740481C1C}">
                <a14:useLocalDpi xmlns:a14="http://schemas.microsoft.com/office/drawing/2010/main" val="0"/>
              </a:ext>
            </a:extLst>
          </a:blip>
          <a:srcRect l="9912" r="13703"/>
          <a:stretch/>
        </p:blipFill>
        <p:spPr>
          <a:xfrm>
            <a:off x="88900" y="68268"/>
            <a:ext cx="2902516" cy="4611218"/>
          </a:xfrm>
          <a:prstGeom prst="rect">
            <a:avLst/>
          </a:prstGeom>
        </p:spPr>
      </p:pic>
      <p:pic>
        <p:nvPicPr>
          <p:cNvPr id="8" name="Picture 7" descr="Screen Shot 2013-07-24 at 10.19.5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00" y="4611525"/>
            <a:ext cx="4216400" cy="2119474"/>
          </a:xfrm>
          <a:prstGeom prst="rect">
            <a:avLst/>
          </a:prstGeom>
        </p:spPr>
      </p:pic>
      <p:pic>
        <p:nvPicPr>
          <p:cNvPr id="10" name="Picture 9" descr="Screen Shot 2013-07-24 at 10.20.0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8737" y="4576278"/>
            <a:ext cx="4103662" cy="2142021"/>
          </a:xfrm>
          <a:prstGeom prst="rect">
            <a:avLst/>
          </a:prstGeom>
        </p:spPr>
      </p:pic>
      <p:sp>
        <p:nvSpPr>
          <p:cNvPr id="11" name="TextBox 10"/>
          <p:cNvSpPr txBox="1"/>
          <p:nvPr/>
        </p:nvSpPr>
        <p:spPr>
          <a:xfrm>
            <a:off x="6134100" y="4139653"/>
            <a:ext cx="3009900" cy="369332"/>
          </a:xfrm>
          <a:prstGeom prst="rect">
            <a:avLst/>
          </a:prstGeom>
          <a:noFill/>
        </p:spPr>
        <p:txBody>
          <a:bodyPr wrap="square" rtlCol="0">
            <a:spAutoFit/>
          </a:bodyPr>
          <a:lstStyle/>
          <a:p>
            <a:r>
              <a:rPr lang="en-US"/>
              <a:t>Inagaki et al. 2006, PNAS</a:t>
            </a:r>
          </a:p>
        </p:txBody>
      </p:sp>
      <p:sp>
        <p:nvSpPr>
          <p:cNvPr id="13" name="Title 1"/>
          <p:cNvSpPr txBox="1">
            <a:spLocks/>
          </p:cNvSpPr>
          <p:nvPr/>
        </p:nvSpPr>
        <p:spPr>
          <a:xfrm>
            <a:off x="3454400" y="198438"/>
            <a:ext cx="1841500" cy="70326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a:latin typeface="Arial Rounded MT Bold"/>
                <a:cs typeface="Arial Rounded MT Bold"/>
              </a:rPr>
              <a:t>Archaea</a:t>
            </a:r>
          </a:p>
        </p:txBody>
      </p:sp>
      <p:sp>
        <p:nvSpPr>
          <p:cNvPr id="14" name="Title 1"/>
          <p:cNvSpPr txBox="1">
            <a:spLocks/>
          </p:cNvSpPr>
          <p:nvPr/>
        </p:nvSpPr>
        <p:spPr>
          <a:xfrm>
            <a:off x="5600700" y="206376"/>
            <a:ext cx="1841500" cy="70326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a:latin typeface="Arial Rounded MT Bold"/>
                <a:cs typeface="Arial Rounded MT Bold"/>
              </a:rPr>
              <a:t>Bacteria</a:t>
            </a:r>
          </a:p>
        </p:txBody>
      </p:sp>
      <p:sp>
        <p:nvSpPr>
          <p:cNvPr id="2" name="TextBox 1"/>
          <p:cNvSpPr txBox="1"/>
          <p:nvPr/>
        </p:nvSpPr>
        <p:spPr>
          <a:xfrm>
            <a:off x="1460500" y="3018135"/>
            <a:ext cx="1231900" cy="923330"/>
          </a:xfrm>
          <a:prstGeom prst="rect">
            <a:avLst/>
          </a:prstGeom>
          <a:noFill/>
        </p:spPr>
        <p:txBody>
          <a:bodyPr wrap="square" rtlCol="0">
            <a:spAutoFit/>
          </a:bodyPr>
          <a:lstStyle/>
          <a:p>
            <a:r>
              <a:rPr lang="en-US"/>
              <a:t>ODP Shipboard Data</a:t>
            </a:r>
          </a:p>
        </p:txBody>
      </p:sp>
    </p:spTree>
    <p:extLst>
      <p:ext uri="{BB962C8B-B14F-4D97-AF65-F5344CB8AC3E}">
        <p14:creationId xmlns:p14="http://schemas.microsoft.com/office/powerpoint/2010/main" val="35606108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4338"/>
            <a:ext cx="8229600" cy="1143000"/>
          </a:xfrm>
        </p:spPr>
        <p:txBody>
          <a:bodyPr>
            <a:normAutofit fontScale="90000"/>
          </a:bodyPr>
          <a:lstStyle/>
          <a:p>
            <a:pPr algn="l"/>
            <a:r>
              <a:rPr lang="en-US">
                <a:latin typeface="Arial Rounded MT Bold"/>
                <a:cs typeface="Arial Rounded MT Bold"/>
              </a:rPr>
              <a:t>Q: What types of organic matter are available as substrates?</a:t>
            </a:r>
          </a:p>
        </p:txBody>
      </p:sp>
    </p:spTree>
    <p:extLst>
      <p:ext uri="{BB962C8B-B14F-4D97-AF65-F5344CB8AC3E}">
        <p14:creationId xmlns:p14="http://schemas.microsoft.com/office/powerpoint/2010/main" val="32639654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7-23 at 8.51.00 PM.png"/>
          <p:cNvPicPr>
            <a:picLocks noChangeAspect="1"/>
          </p:cNvPicPr>
          <p:nvPr/>
        </p:nvPicPr>
        <p:blipFill>
          <a:blip r:embed="rId2"/>
          <a:stretch>
            <a:fillRect/>
          </a:stretch>
        </p:blipFill>
        <p:spPr>
          <a:xfrm>
            <a:off x="191648" y="1981995"/>
            <a:ext cx="1282700" cy="4597400"/>
          </a:xfrm>
          <a:prstGeom prst="rect">
            <a:avLst/>
          </a:prstGeom>
        </p:spPr>
      </p:pic>
      <p:pic>
        <p:nvPicPr>
          <p:cNvPr id="2" name="Picture 1" descr="Screen shot 2013-07-23 at 8.49.25 PM.png"/>
          <p:cNvPicPr>
            <a:picLocks noChangeAspect="1"/>
          </p:cNvPicPr>
          <p:nvPr/>
        </p:nvPicPr>
        <p:blipFill>
          <a:blip r:embed="rId3"/>
          <a:srcRect l="3342"/>
          <a:stretch>
            <a:fillRect/>
          </a:stretch>
        </p:blipFill>
        <p:spPr>
          <a:xfrm>
            <a:off x="1436248" y="1270240"/>
            <a:ext cx="3338952" cy="5588000"/>
          </a:xfrm>
          <a:prstGeom prst="rect">
            <a:avLst/>
          </a:prstGeom>
        </p:spPr>
      </p:pic>
      <p:sp>
        <p:nvSpPr>
          <p:cNvPr id="3" name="TextBox 2"/>
          <p:cNvSpPr txBox="1"/>
          <p:nvPr/>
        </p:nvSpPr>
        <p:spPr>
          <a:xfrm>
            <a:off x="4775200" y="6078429"/>
            <a:ext cx="4075636" cy="646331"/>
          </a:xfrm>
          <a:prstGeom prst="rect">
            <a:avLst/>
          </a:prstGeom>
          <a:noFill/>
        </p:spPr>
        <p:txBody>
          <a:bodyPr wrap="square" rtlCol="0">
            <a:spAutoFit/>
          </a:bodyPr>
          <a:lstStyle/>
          <a:p>
            <a:r>
              <a:rPr lang="en-US"/>
              <a:t>Hedges et al. 2000 Org. Geochem. (After Wakeham et al. 1997 GCA)</a:t>
            </a:r>
          </a:p>
        </p:txBody>
      </p:sp>
      <p:sp>
        <p:nvSpPr>
          <p:cNvPr id="5" name="TextBox 4"/>
          <p:cNvSpPr txBox="1"/>
          <p:nvPr/>
        </p:nvSpPr>
        <p:spPr>
          <a:xfrm>
            <a:off x="5054600" y="2022475"/>
            <a:ext cx="3903075" cy="2677656"/>
          </a:xfrm>
          <a:prstGeom prst="rect">
            <a:avLst/>
          </a:prstGeom>
          <a:noFill/>
        </p:spPr>
        <p:txBody>
          <a:bodyPr wrap="square" rtlCol="0">
            <a:spAutoFit/>
          </a:bodyPr>
          <a:lstStyle/>
          <a:p>
            <a:r>
              <a:rPr lang="en-US" sz="2400"/>
              <a:t>“Biogeochemists of today are playing with an extremely incomplete deck of surviving molecules, among which most of the trump cards that molecular knowledge would supply remain masked.”</a:t>
            </a:r>
          </a:p>
        </p:txBody>
      </p:sp>
      <p:sp>
        <p:nvSpPr>
          <p:cNvPr id="6" name="TextBox 5"/>
          <p:cNvSpPr txBox="1"/>
          <p:nvPr/>
        </p:nvSpPr>
        <p:spPr>
          <a:xfrm>
            <a:off x="471047" y="215900"/>
            <a:ext cx="8486627" cy="1015663"/>
          </a:xfrm>
          <a:prstGeom prst="rect">
            <a:avLst/>
          </a:prstGeom>
          <a:noFill/>
        </p:spPr>
        <p:txBody>
          <a:bodyPr wrap="square" rtlCol="0">
            <a:spAutoFit/>
          </a:bodyPr>
          <a:lstStyle/>
          <a:p>
            <a:pPr algn="ctr"/>
            <a:r>
              <a:rPr lang="en-US" sz="3000">
                <a:latin typeface="Arial Rounded MT Bold"/>
                <a:cs typeface="Arial Rounded MT Bold"/>
              </a:rPr>
              <a:t>Most organic matter is chemically uncharacterized</a:t>
            </a:r>
          </a:p>
        </p:txBody>
      </p:sp>
      <p:sp>
        <p:nvSpPr>
          <p:cNvPr id="7" name="TextBox 6"/>
          <p:cNvSpPr txBox="1"/>
          <p:nvPr/>
        </p:nvSpPr>
        <p:spPr>
          <a:xfrm>
            <a:off x="4914900" y="5029200"/>
            <a:ext cx="3351736" cy="646331"/>
          </a:xfrm>
          <a:prstGeom prst="rect">
            <a:avLst/>
          </a:prstGeom>
          <a:noFill/>
        </p:spPr>
        <p:txBody>
          <a:bodyPr wrap="none" rtlCol="0">
            <a:spAutoFit/>
          </a:bodyPr>
          <a:lstStyle/>
          <a:p>
            <a:r>
              <a:rPr lang="en-US"/>
              <a:t>Lignin</a:t>
            </a:r>
          </a:p>
          <a:p>
            <a:r>
              <a:rPr lang="en-US"/>
              <a:t>Black Carbon (left over from fires)</a:t>
            </a:r>
          </a:p>
        </p:txBody>
      </p:sp>
      <p:cxnSp>
        <p:nvCxnSpPr>
          <p:cNvPr id="9" name="Straight Connector 8"/>
          <p:cNvCxnSpPr/>
          <p:nvPr/>
        </p:nvCxnSpPr>
        <p:spPr>
          <a:xfrm flipV="1">
            <a:off x="4330700" y="5219700"/>
            <a:ext cx="584200" cy="139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330700" y="5511800"/>
            <a:ext cx="584200" cy="139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4615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1943</TotalTime>
  <Words>1526</Words>
  <Application>Microsoft Macintosh PowerPoint</Application>
  <PresentationFormat>On-screen Show (4:3)</PresentationFormat>
  <Paragraphs>178</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Opening the black box of carbon degradation pathways in marine sediments through single cell genomics and metagenomics</vt:lpstr>
      <vt:lpstr>Q: What drives microbial diversity in the vast marine subsurface?</vt:lpstr>
      <vt:lpstr>PowerPoint Presentation</vt:lpstr>
      <vt:lpstr>Q: What drives microbial diversity in the marine subsurface?</vt:lpstr>
      <vt:lpstr>PowerPoint Presentation</vt:lpstr>
      <vt:lpstr>Q: What drives microbial diversity in the marine subsurface?</vt:lpstr>
      <vt:lpstr>PowerPoint Presentation</vt:lpstr>
      <vt:lpstr>Q: What types of organic matter are available as substrates?</vt:lpstr>
      <vt:lpstr>PowerPoint Presentation</vt:lpstr>
      <vt:lpstr>Q: What types of organic matter are available as substrates?</vt:lpstr>
      <vt:lpstr>Q: How do protein, carbohydrate, and lipids create diverse physiological niches?</vt:lpstr>
      <vt:lpstr>PowerPoint Presentation</vt:lpstr>
      <vt:lpstr>Q: How do protein, carbohydrate, and lipids create diverse physiological niches?</vt:lpstr>
      <vt:lpstr>PowerPoint Presentation</vt:lpstr>
      <vt:lpstr>PowerPoint Presentation</vt:lpstr>
      <vt:lpstr>PowerPoint Presentation</vt:lpstr>
      <vt:lpstr>Q: How do we find genes relevant to the degradation of proteins, lipids, and carbohydrates in these genomes?</vt:lpstr>
      <vt:lpstr>PowerPoint Presentation</vt:lpstr>
      <vt:lpstr>Q: How do we find genes relavent to the degradation of proteins, lipids, and carbohydrates in these genomes?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UNC-CH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talk</dc:title>
  <dc:creator>Karen Lloyd</dc:creator>
  <cp:lastModifiedBy>Karen Lloyd</cp:lastModifiedBy>
  <cp:revision>163</cp:revision>
  <dcterms:created xsi:type="dcterms:W3CDTF">2013-07-25T02:44:25Z</dcterms:created>
  <dcterms:modified xsi:type="dcterms:W3CDTF">2013-11-14T01:38:24Z</dcterms:modified>
</cp:coreProperties>
</file>